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4030" r:id="rId3"/>
    <p:sldMasterId id="2147484054" r:id="rId4"/>
  </p:sldMasterIdLst>
  <p:notesMasterIdLst>
    <p:notesMasterId r:id="rId29"/>
  </p:notesMasterIdLst>
  <p:sldIdLst>
    <p:sldId id="256" r:id="rId5"/>
    <p:sldId id="2738" r:id="rId6"/>
    <p:sldId id="6160" r:id="rId7"/>
    <p:sldId id="6186" r:id="rId8"/>
    <p:sldId id="6191" r:id="rId9"/>
    <p:sldId id="6192" r:id="rId10"/>
    <p:sldId id="6193" r:id="rId11"/>
    <p:sldId id="6194" r:id="rId12"/>
    <p:sldId id="6200" r:id="rId13"/>
    <p:sldId id="6201" r:id="rId14"/>
    <p:sldId id="6202" r:id="rId15"/>
    <p:sldId id="6203" r:id="rId16"/>
    <p:sldId id="6189" r:id="rId17"/>
    <p:sldId id="6190" r:id="rId18"/>
    <p:sldId id="6161" r:id="rId19"/>
    <p:sldId id="6187" r:id="rId20"/>
    <p:sldId id="6188" r:id="rId21"/>
    <p:sldId id="6195" r:id="rId22"/>
    <p:sldId id="6196" r:id="rId23"/>
    <p:sldId id="6197" r:id="rId24"/>
    <p:sldId id="6198" r:id="rId25"/>
    <p:sldId id="6199" r:id="rId26"/>
    <p:sldId id="6185" r:id="rId27"/>
    <p:sldId id="61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FB"/>
    <a:srgbClr val="FFA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44"/>
    <p:restoredTop sz="78049"/>
  </p:normalViewPr>
  <p:slideViewPr>
    <p:cSldViewPr snapToGrid="0" snapToObjects="1">
      <p:cViewPr varScale="1">
        <p:scale>
          <a:sx n="92" d="100"/>
          <a:sy n="92" d="100"/>
        </p:scale>
        <p:origin x="88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22B58-E4D3-E64C-8ADB-317FF28CA834}"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B2E8B-F7BF-674E-AB38-0104442169E4}" type="slidenum">
              <a:rPr lang="en-US" smtClean="0"/>
              <a:t>‹#›</a:t>
            </a:fld>
            <a:endParaRPr lang="en-US"/>
          </a:p>
        </p:txBody>
      </p:sp>
    </p:spTree>
    <p:extLst>
      <p:ext uri="{BB962C8B-B14F-4D97-AF65-F5344CB8AC3E}">
        <p14:creationId xmlns:p14="http://schemas.microsoft.com/office/powerpoint/2010/main" val="3797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a:t>
            </a:r>
            <a:r>
              <a:rPr lang="pt-BR" dirty="0" err="1"/>
              <a:t>Hyperledger</a:t>
            </a:r>
            <a:r>
              <a:rPr lang="pt-BR" dirty="0"/>
              <a:t> </a:t>
            </a:r>
            <a:r>
              <a:rPr lang="pt-BR" dirty="0" err="1"/>
              <a:t>Fabric</a:t>
            </a:r>
            <a:r>
              <a:rPr lang="pt-BR" dirty="0"/>
              <a:t> existe uma separação clara do processamento, endosso e ordenação da transação. Cada parte é feita por um componente específico:</a:t>
            </a:r>
          </a:p>
          <a:p>
            <a:pPr marL="171450" indent="-171450">
              <a:buFontTx/>
              <a:buChar char="-"/>
            </a:pPr>
            <a:r>
              <a:rPr lang="pt-BR" dirty="0" err="1"/>
              <a:t>Endorsement</a:t>
            </a:r>
            <a:r>
              <a:rPr lang="pt-BR" dirty="0"/>
              <a:t> </a:t>
            </a:r>
            <a:r>
              <a:rPr lang="pt-BR" dirty="0" err="1"/>
              <a:t>Peer</a:t>
            </a:r>
            <a:endParaRPr lang="pt-BR" dirty="0"/>
          </a:p>
          <a:p>
            <a:pPr marL="171450" indent="-171450">
              <a:buFontTx/>
              <a:buChar char="-"/>
            </a:pPr>
            <a:r>
              <a:rPr lang="pt-BR" dirty="0" err="1"/>
              <a:t>Commitment</a:t>
            </a:r>
            <a:r>
              <a:rPr lang="pt-BR" dirty="0"/>
              <a:t> </a:t>
            </a:r>
            <a:r>
              <a:rPr lang="pt-BR" dirty="0" err="1"/>
              <a:t>Peer</a:t>
            </a:r>
            <a:endParaRPr lang="pt-BR" dirty="0"/>
          </a:p>
          <a:p>
            <a:pPr marL="171450" indent="-171450">
              <a:buFontTx/>
              <a:buChar char="-"/>
            </a:pPr>
            <a:r>
              <a:rPr lang="pt-BR" dirty="0" err="1"/>
              <a:t>Ordering</a:t>
            </a:r>
            <a:r>
              <a:rPr lang="pt-BR" dirty="0"/>
              <a:t> </a:t>
            </a:r>
            <a:r>
              <a:rPr lang="pt-BR" dirty="0" err="1"/>
              <a:t>Setrvice</a:t>
            </a:r>
            <a:endParaRPr lang="pt-BR" dirty="0"/>
          </a:p>
          <a:p>
            <a:pPr marL="171450" indent="-171450">
              <a:buFontTx/>
              <a:buChar char="-"/>
            </a:pPr>
            <a:endParaRPr lang="pt-BR" dirty="0"/>
          </a:p>
          <a:p>
            <a:pPr marL="171450" indent="-171450">
              <a:buFontTx/>
              <a:buChar char="-"/>
            </a:pPr>
            <a:endParaRPr lang="pt-BR" dirty="0"/>
          </a:p>
          <a:p>
            <a:pPr marL="171450" indent="-171450">
              <a:buFontTx/>
              <a:buChar char="-"/>
            </a:pP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4</a:t>
            </a:fld>
            <a:endParaRPr lang="en-US"/>
          </a:p>
        </p:txBody>
      </p:sp>
    </p:spTree>
    <p:extLst>
      <p:ext uri="{BB962C8B-B14F-4D97-AF65-F5344CB8AC3E}">
        <p14:creationId xmlns:p14="http://schemas.microsoft.com/office/powerpoint/2010/main" val="42929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mtClean="0"/>
              <a:t>Bloco</a:t>
            </a:r>
            <a:r>
              <a:rPr lang="pt-BR" baseline="0" smtClean="0"/>
              <a:t> Zero ou genesis é o incio = configuração</a:t>
            </a:r>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19</a:t>
            </a:fld>
            <a:endParaRPr lang="en-US"/>
          </a:p>
        </p:txBody>
      </p:sp>
    </p:spTree>
    <p:extLst>
      <p:ext uri="{BB962C8B-B14F-4D97-AF65-F5344CB8AC3E}">
        <p14:creationId xmlns:p14="http://schemas.microsoft.com/office/powerpoint/2010/main" val="187260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20</a:t>
            </a:fld>
            <a:endParaRPr lang="en-US"/>
          </a:p>
        </p:txBody>
      </p:sp>
    </p:spTree>
    <p:extLst>
      <p:ext uri="{BB962C8B-B14F-4D97-AF65-F5344CB8AC3E}">
        <p14:creationId xmlns:p14="http://schemas.microsoft.com/office/powerpoint/2010/main" val="411891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21</a:t>
            </a:fld>
            <a:endParaRPr lang="en-US"/>
          </a:p>
        </p:txBody>
      </p:sp>
    </p:spTree>
    <p:extLst>
      <p:ext uri="{BB962C8B-B14F-4D97-AF65-F5344CB8AC3E}">
        <p14:creationId xmlns:p14="http://schemas.microsoft.com/office/powerpoint/2010/main" val="109112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22</a:t>
            </a:fld>
            <a:endParaRPr lang="en-US"/>
          </a:p>
        </p:txBody>
      </p:sp>
    </p:spTree>
    <p:extLst>
      <p:ext uri="{BB962C8B-B14F-4D97-AF65-F5344CB8AC3E}">
        <p14:creationId xmlns:p14="http://schemas.microsoft.com/office/powerpoint/2010/main" val="160225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5</a:t>
            </a:fld>
            <a:endParaRPr lang="en-US"/>
          </a:p>
        </p:txBody>
      </p:sp>
    </p:spTree>
    <p:extLst>
      <p:ext uri="{BB962C8B-B14F-4D97-AF65-F5344CB8AC3E}">
        <p14:creationId xmlns:p14="http://schemas.microsoft.com/office/powerpoint/2010/main" val="110907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6</a:t>
            </a:fld>
            <a:endParaRPr lang="en-US"/>
          </a:p>
        </p:txBody>
      </p:sp>
    </p:spTree>
    <p:extLst>
      <p:ext uri="{BB962C8B-B14F-4D97-AF65-F5344CB8AC3E}">
        <p14:creationId xmlns:p14="http://schemas.microsoft.com/office/powerpoint/2010/main" val="319857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7</a:t>
            </a:fld>
            <a:endParaRPr lang="en-US"/>
          </a:p>
        </p:txBody>
      </p:sp>
    </p:spTree>
    <p:extLst>
      <p:ext uri="{BB962C8B-B14F-4D97-AF65-F5344CB8AC3E}">
        <p14:creationId xmlns:p14="http://schemas.microsoft.com/office/powerpoint/2010/main" val="1746723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8</a:t>
            </a:fld>
            <a:endParaRPr lang="en-US"/>
          </a:p>
        </p:txBody>
      </p:sp>
    </p:spTree>
    <p:extLst>
      <p:ext uri="{BB962C8B-B14F-4D97-AF65-F5344CB8AC3E}">
        <p14:creationId xmlns:p14="http://schemas.microsoft.com/office/powerpoint/2010/main" val="1840472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9</a:t>
            </a:fld>
            <a:endParaRPr lang="en-US"/>
          </a:p>
        </p:txBody>
      </p:sp>
    </p:spTree>
    <p:extLst>
      <p:ext uri="{BB962C8B-B14F-4D97-AF65-F5344CB8AC3E}">
        <p14:creationId xmlns:p14="http://schemas.microsoft.com/office/powerpoint/2010/main" val="152148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que apesar deste ser agora o mecanismo padrão o laboratório será realizado com </a:t>
            </a:r>
            <a:r>
              <a:rPr lang="pt-BR" dirty="0" err="1"/>
              <a:t>Kaka</a:t>
            </a:r>
            <a:r>
              <a:rPr lang="pt-BR" dirty="0"/>
              <a:t> por que o </a:t>
            </a:r>
            <a:r>
              <a:rPr lang="pt-BR" dirty="0" err="1"/>
              <a:t>Itau</a:t>
            </a:r>
            <a:r>
              <a:rPr lang="pt-BR" dirty="0"/>
              <a:t> já usa Kafka em larga escala (tendo já expertise em manter esse tipo de ambiente). </a:t>
            </a:r>
          </a:p>
          <a:p>
            <a:endParaRPr lang="pt-BR" dirty="0"/>
          </a:p>
          <a:p>
            <a:r>
              <a:rPr lang="pt-BR" dirty="0"/>
              <a:t>Na prática a instalação e configuração do </a:t>
            </a:r>
            <a:r>
              <a:rPr lang="pt-BR" dirty="0" err="1"/>
              <a:t>Raft</a:t>
            </a:r>
            <a:r>
              <a:rPr lang="pt-BR" dirty="0"/>
              <a:t> tende a </a:t>
            </a:r>
            <a:r>
              <a:rPr lang="pt-BR"/>
              <a:t>ser mais fácil.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12</a:t>
            </a:fld>
            <a:endParaRPr lang="en-US"/>
          </a:p>
        </p:txBody>
      </p:sp>
    </p:spTree>
    <p:extLst>
      <p:ext uri="{BB962C8B-B14F-4D97-AF65-F5344CB8AC3E}">
        <p14:creationId xmlns:p14="http://schemas.microsoft.com/office/powerpoint/2010/main" val="64232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que a configuração da Rede / Canal é feita por executar um comando a partir de um arquivo de configuração, este arquivo de configuração terá todos os atributos e permissões necessárias para governar o canal. </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14</a:t>
            </a:fld>
            <a:endParaRPr lang="en-US"/>
          </a:p>
        </p:txBody>
      </p:sp>
    </p:spTree>
    <p:extLst>
      <p:ext uri="{BB962C8B-B14F-4D97-AF65-F5344CB8AC3E}">
        <p14:creationId xmlns:p14="http://schemas.microsoft.com/office/powerpoint/2010/main" val="277490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Explicar que todos os componentes da solução são considerados atores, e precisam ser identificados, todos eles tem certificados (chaves públicas e privadas) individuais.</a:t>
            </a:r>
          </a:p>
          <a:p>
            <a:endParaRPr lang="pt-BR" dirty="0"/>
          </a:p>
          <a:p>
            <a:r>
              <a:rPr lang="pt-BR" dirty="0"/>
              <a:t>O </a:t>
            </a:r>
            <a:r>
              <a:rPr lang="pt-BR" dirty="0" err="1"/>
              <a:t>Hyperledger</a:t>
            </a:r>
            <a:r>
              <a:rPr lang="pt-BR" dirty="0"/>
              <a:t> </a:t>
            </a:r>
            <a:r>
              <a:rPr lang="pt-BR" dirty="0" err="1"/>
              <a:t>Fabric</a:t>
            </a:r>
            <a:r>
              <a:rPr lang="pt-BR" dirty="0"/>
              <a:t> é modular e permite plugar mecanismos customizados de identidade, porém a solução já prove uma implementação que gerencia a identidade de todos os atores. </a:t>
            </a:r>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15</a:t>
            </a:fld>
            <a:endParaRPr lang="en-US"/>
          </a:p>
        </p:txBody>
      </p:sp>
    </p:spTree>
    <p:extLst>
      <p:ext uri="{BB962C8B-B14F-4D97-AF65-F5344CB8AC3E}">
        <p14:creationId xmlns:p14="http://schemas.microsoft.com/office/powerpoint/2010/main" val="1953787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emf"/><Relationship Id="rId7" Type="http://schemas.openxmlformats.org/officeDocument/2006/relationships/image" Target="../media/image21.tiff"/><Relationship Id="rId2" Type="http://schemas.openxmlformats.org/officeDocument/2006/relationships/image" Target="../media/image17.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3.emf"/><Relationship Id="rId7"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6" name="Picture 15"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35205900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6082564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4"/>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754302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085616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087030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1" name="Picture 10"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81446628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1086997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3" name="Picture 1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426488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38294"/>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30"/>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70"/>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5" name="Picture 14"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66601766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6"/>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6"/>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2909426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0445885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716340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3883267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8" y="4503855"/>
            <a:ext cx="3013271" cy="1381494"/>
            <a:chOff x="90681" y="2914901"/>
            <a:chExt cx="2259953" cy="1036120"/>
          </a:xfrm>
        </p:grpSpPr>
        <p:sp>
          <p:nvSpPr>
            <p:cNvPr id="9" name="Rectangle 8"/>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4" name="Group 13"/>
            <p:cNvGrpSpPr/>
            <p:nvPr/>
          </p:nvGrpSpPr>
          <p:grpSpPr>
            <a:xfrm>
              <a:off x="128913" y="3523757"/>
              <a:ext cx="1238059" cy="235670"/>
              <a:chOff x="128913" y="3570057"/>
              <a:chExt cx="1238059" cy="235670"/>
            </a:xfrm>
          </p:grpSpPr>
          <p:pic>
            <p:nvPicPr>
              <p:cNvPr id="18" name="Picture 1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5" name="Group 14"/>
            <p:cNvGrpSpPr/>
            <p:nvPr/>
          </p:nvGrpSpPr>
          <p:grpSpPr>
            <a:xfrm>
              <a:off x="152867" y="3727787"/>
              <a:ext cx="1214104" cy="223234"/>
              <a:chOff x="152867" y="3947712"/>
              <a:chExt cx="1214104" cy="223234"/>
            </a:xfrm>
          </p:grpSpPr>
          <p:pic>
            <p:nvPicPr>
              <p:cNvPr id="16" name="Picture 1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19248866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9" name="Picture 8"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8" y="4503855"/>
            <a:ext cx="3013271" cy="1381494"/>
            <a:chOff x="90681" y="2914901"/>
            <a:chExt cx="2259953" cy="1036120"/>
          </a:xfrm>
        </p:grpSpPr>
        <p:sp>
          <p:nvSpPr>
            <p:cNvPr id="11" name="Rectangle 10"/>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5" name="Group 14"/>
            <p:cNvGrpSpPr/>
            <p:nvPr/>
          </p:nvGrpSpPr>
          <p:grpSpPr>
            <a:xfrm>
              <a:off x="128913" y="3523757"/>
              <a:ext cx="1238059" cy="235670"/>
              <a:chOff x="128913" y="3570057"/>
              <a:chExt cx="1238059" cy="235670"/>
            </a:xfrm>
          </p:grpSpPr>
          <p:pic>
            <p:nvPicPr>
              <p:cNvPr id="19" name="Picture 18"/>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6" name="Group 15"/>
            <p:cNvGrpSpPr/>
            <p:nvPr/>
          </p:nvGrpSpPr>
          <p:grpSpPr>
            <a:xfrm>
              <a:off x="152867" y="3727787"/>
              <a:ext cx="1214104" cy="223234"/>
              <a:chOff x="152867" y="3947712"/>
              <a:chExt cx="1214104" cy="223234"/>
            </a:xfrm>
          </p:grpSpPr>
          <p:pic>
            <p:nvPicPr>
              <p:cNvPr id="17" name="Picture 1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32734053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6" y="2282836"/>
            <a:ext cx="1719642" cy="701463"/>
          </a:xfrm>
          <a:prstGeom prst="rect">
            <a:avLst/>
          </a:prstGeom>
        </p:spPr>
      </p:pic>
      <p:sp>
        <p:nvSpPr>
          <p:cNvPr id="4" name="TextBox 3"/>
          <p:cNvSpPr txBox="1"/>
          <p:nvPr userDrawn="1"/>
        </p:nvSpPr>
        <p:spPr>
          <a:xfrm>
            <a:off x="2504888" y="3227498"/>
            <a:ext cx="7193101" cy="1529521"/>
          </a:xfrm>
          <a:prstGeom prst="rect">
            <a:avLst/>
          </a:prstGeom>
          <a:noFill/>
        </p:spPr>
        <p:txBody>
          <a:bodyPr wrap="square" rtlCol="0">
            <a:spAutoFit/>
          </a:bodyPr>
          <a:lstStyle/>
          <a:p>
            <a:pPr marL="0" marR="0" lvl="0" indent="0" algn="ctr" defTabSz="609562" rtl="0" eaLnBrk="1" fontAlgn="auto" latinLnBrk="0" hangingPunct="1">
              <a:lnSpc>
                <a:spcPct val="100000"/>
              </a:lnSpc>
              <a:spcBef>
                <a:spcPts val="0"/>
              </a:spcBef>
              <a:spcAft>
                <a:spcPts val="0"/>
              </a:spcAft>
              <a:buClrTx/>
              <a:buSzTx/>
              <a:buFontTx/>
              <a:buNone/>
              <a:tabLst/>
              <a:defRPr/>
            </a:pPr>
            <a:r>
              <a:rPr lang="en-US" sz="1334"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339475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67644" y="6521998"/>
            <a:ext cx="6412020" cy="124691"/>
          </a:xfrm>
          <a:prstGeom prst="rect">
            <a:avLst/>
          </a:prstGeom>
        </p:spPr>
        <p:txBody>
          <a:bodyPr vert="horz" lIns="121912" tIns="60956" rIns="121912" bIns="60956"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de-DE"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rPr>
              <a:t>© 2018 IBM Corporation</a:t>
            </a:r>
            <a:endParaRPr kumimoji="0" lang="en-US"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9330267" y="6356352"/>
            <a:ext cx="2844800" cy="365126"/>
          </a:xfrm>
        </p:spPr>
        <p:txBody>
          <a:bodyPr/>
          <a:lstStyle>
            <a:lvl1pPr>
              <a:defRPr sz="1067">
                <a:solidFill>
                  <a:schemeClr val="bg1">
                    <a:lumMod val="50000"/>
                  </a:schemeClr>
                </a:solidFill>
              </a:defRPr>
            </a:lvl1pPr>
          </a:lstStyle>
          <a:p>
            <a:pPr defTabSz="914355"/>
            <a:fld id="{08BF69C1-739F-1B47-B5E3-FA651BCAB105}" type="slidenum">
              <a:rPr lang="en-US" smtClean="0">
                <a:solidFill>
                  <a:prstClr val="white">
                    <a:lumMod val="50000"/>
                  </a:prstClr>
                </a:solidFill>
              </a:rPr>
              <a:pPr defTabSz="914355"/>
              <a:t>‹#›</a:t>
            </a:fld>
            <a:endParaRPr lang="en-US" dirty="0">
              <a:solidFill>
                <a:prstClr val="white">
                  <a:lumMod val="50000"/>
                </a:prstClr>
              </a:solidFill>
            </a:endParaRPr>
          </a:p>
        </p:txBody>
      </p:sp>
      <p:sp>
        <p:nvSpPr>
          <p:cNvPr id="8" name="Text Placeholder 7"/>
          <p:cNvSpPr>
            <a:spLocks noGrp="1"/>
          </p:cNvSpPr>
          <p:nvPr>
            <p:ph type="body" sz="quarter" idx="13" hasCustomPrompt="1"/>
          </p:nvPr>
        </p:nvSpPr>
        <p:spPr>
          <a:xfrm>
            <a:off x="167642" y="192619"/>
            <a:ext cx="9517896" cy="762000"/>
          </a:xfrm>
        </p:spPr>
        <p:txBody>
          <a:bodyPr/>
          <a:lstStyle>
            <a:lvl1pPr marL="0" indent="0">
              <a:buNone/>
              <a:defRPr sz="32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67219" y="1083736"/>
            <a:ext cx="9518650" cy="1250951"/>
          </a:xfrm>
        </p:spPr>
        <p:txBody>
          <a:bodyPr>
            <a:noAutofit/>
          </a:bodyPr>
          <a:lstStyle>
            <a:lvl1pPr marL="220114" indent="-220114">
              <a:tabLst/>
              <a:defRPr sz="1867" baseline="0"/>
            </a:lvl1pPr>
            <a:lvl2pPr>
              <a:defRPr sz="1867"/>
            </a:lvl2pPr>
            <a:lvl3pPr>
              <a:defRPr sz="1867"/>
            </a:lvl3pPr>
            <a:lvl4pPr>
              <a:defRPr sz="1867"/>
            </a:lvl4pPr>
            <a:lvl5pPr>
              <a:defRPr sz="1867"/>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282573" y="236051"/>
            <a:ext cx="1615440" cy="259080"/>
          </a:xfrm>
          <a:prstGeom prst="rect">
            <a:avLst/>
          </a:prstGeom>
        </p:spPr>
      </p:pic>
    </p:spTree>
    <p:extLst>
      <p:ext uri="{BB962C8B-B14F-4D97-AF65-F5344CB8AC3E}">
        <p14:creationId xmlns:p14="http://schemas.microsoft.com/office/powerpoint/2010/main" val="148649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456693" y="1573068"/>
            <a:ext cx="609242" cy="1"/>
          </a:xfrm>
          <a:prstGeom prst="line">
            <a:avLst/>
          </a:prstGeom>
          <a:ln w="203200">
            <a:solidFill>
              <a:schemeClr val="accent1"/>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853863551"/>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391208599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25400"/>
            <a:ext cx="12192000" cy="0"/>
          </a:xfrm>
          <a:prstGeom prst="line">
            <a:avLst/>
          </a:prstGeom>
          <a:ln w="101600">
            <a:solidFill>
              <a:srgbClr val="00B6CB"/>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19561450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11460945" y="6309519"/>
            <a:ext cx="263634" cy="288131"/>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450086" y="1232694"/>
            <a:ext cx="11291035" cy="500459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34842472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12" y="1232695"/>
            <a:ext cx="11275829" cy="611981"/>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6312311" y="2060848"/>
            <a:ext cx="5413530" cy="4176440"/>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442941" y="2060848"/>
            <a:ext cx="5436748" cy="417644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805914"/>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a:p>
        </p:txBody>
      </p:sp>
      <p:sp>
        <p:nvSpPr>
          <p:cNvPr id="22" name="Text Placeholder 7"/>
          <p:cNvSpPr>
            <a:spLocks noGrp="1"/>
          </p:cNvSpPr>
          <p:nvPr>
            <p:ph type="body" sz="quarter" idx="13" hasCustomPrompt="1"/>
          </p:nvPr>
        </p:nvSpPr>
        <p:spPr>
          <a:xfrm>
            <a:off x="167642" y="1329828"/>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Tree>
    <p:extLst>
      <p:ext uri="{BB962C8B-B14F-4D97-AF65-F5344CB8AC3E}">
        <p14:creationId xmlns:p14="http://schemas.microsoft.com/office/powerpoint/2010/main" val="182669984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0012" y="188640"/>
            <a:ext cx="3917485" cy="102592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86" y="1484784"/>
            <a:ext cx="3917411" cy="475250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4871784" y="1232694"/>
            <a:ext cx="6869560" cy="5004594"/>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269217"/>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450086" y="2348707"/>
            <a:ext cx="3557819"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5" y="2348707"/>
            <a:ext cx="354174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3638518023"/>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450011" y="2348707"/>
            <a:ext cx="2585487"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3359369"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6240075"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9156503" y="2348707"/>
            <a:ext cx="2584618"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13187"/>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IBM Plex Sans Light" charset="0"/>
                <a:ea typeface="IBM Plex Sans Light" charset="0"/>
                <a:cs typeface="IBM Plex Sans Light"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6" name="Text Placeholder 2"/>
          <p:cNvSpPr txBox="1">
            <a:spLocks/>
          </p:cNvSpPr>
          <p:nvPr/>
        </p:nvSpPr>
        <p:spPr>
          <a:xfrm>
            <a:off x="598902" y="5818830"/>
            <a:ext cx="1600200" cy="434511"/>
          </a:xfrm>
          <a:prstGeom prst="rect">
            <a:avLst/>
          </a:prstGeom>
        </p:spPr>
        <p:txBody>
          <a:bodyPr vert="horz" lIns="45717" tIns="22859" rIns="45717" bIns="22859"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155">
              <a:lnSpc>
                <a:spcPct val="110000"/>
              </a:lnSpc>
              <a:spcBef>
                <a:spcPts val="0"/>
              </a:spcBef>
              <a:defRPr/>
            </a:pPr>
            <a:r>
              <a:rPr lang="en-US" sz="700" b="1" dirty="0">
                <a:latin typeface="+mn-lt"/>
                <a:sym typeface="Helvetica Neue"/>
              </a:rPr>
              <a:t>MD&amp;I Key Contact</a:t>
            </a:r>
          </a:p>
        </p:txBody>
      </p:sp>
      <p:sp>
        <p:nvSpPr>
          <p:cNvPr id="19" name="Rectangle 18"/>
          <p:cNvSpPr/>
          <p:nvPr/>
        </p:nvSpPr>
        <p:spPr>
          <a:xfrm>
            <a:off x="452219" y="1351760"/>
            <a:ext cx="1877830" cy="49246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n-lt"/>
            </a:endParaRPr>
          </a:p>
        </p:txBody>
      </p:sp>
      <p:sp>
        <p:nvSpPr>
          <p:cNvPr id="20" name="Text Placeholder 2"/>
          <p:cNvSpPr txBox="1">
            <a:spLocks/>
          </p:cNvSpPr>
          <p:nvPr/>
        </p:nvSpPr>
        <p:spPr>
          <a:xfrm>
            <a:off x="443004" y="1498827"/>
            <a:ext cx="1877924" cy="201981"/>
          </a:xfrm>
          <a:prstGeom prst="rect">
            <a:avLst/>
          </a:prstGeom>
          <a:noFill/>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400" b="1" dirty="0">
                <a:latin typeface="+mn-lt"/>
              </a:rPr>
              <a:t>Key</a:t>
            </a:r>
          </a:p>
        </p:txBody>
      </p:sp>
      <p:cxnSp>
        <p:nvCxnSpPr>
          <p:cNvPr id="21" name="Straight Connector 20"/>
          <p:cNvCxnSpPr/>
          <p:nvPr/>
        </p:nvCxnSpPr>
        <p:spPr>
          <a:xfrm>
            <a:off x="450011" y="1348637"/>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30143"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0406"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70538"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850670" y="1351760"/>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30801" y="134076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443004" y="1348439"/>
            <a:ext cx="3550139" cy="332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31153" y="1348438"/>
            <a:ext cx="7494688"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a:stretch>
            <a:fillRect/>
          </a:stretch>
        </p:blipFill>
        <p:spPr>
          <a:xfrm>
            <a:off x="3993143" y="1249699"/>
            <a:ext cx="434264" cy="204124"/>
          </a:xfrm>
          <a:prstGeom prst="rect">
            <a:avLst/>
          </a:prstGeom>
          <a:ln w="12700">
            <a:miter lim="400000"/>
          </a:ln>
        </p:spPr>
      </p:pic>
      <p:pic>
        <p:nvPicPr>
          <p:cNvPr id="30" name="Image" descr="Image"/>
          <p:cNvPicPr>
            <a:picLocks noChangeAspect="1"/>
          </p:cNvPicPr>
          <p:nvPr/>
        </p:nvPicPr>
        <p:blipFill>
          <a:blip r:embed="rId2"/>
          <a:stretch>
            <a:fillRect/>
          </a:stretch>
        </p:blipFill>
        <p:spPr>
          <a:xfrm>
            <a:off x="5873180" y="1246376"/>
            <a:ext cx="434264" cy="204124"/>
          </a:xfrm>
          <a:prstGeom prst="rect">
            <a:avLst/>
          </a:prstGeom>
          <a:ln w="12700">
            <a:miter lim="400000"/>
          </a:ln>
        </p:spPr>
      </p:pic>
      <p:pic>
        <p:nvPicPr>
          <p:cNvPr id="31" name="Image" descr="Image"/>
          <p:cNvPicPr>
            <a:picLocks noChangeAspect="1"/>
          </p:cNvPicPr>
          <p:nvPr/>
        </p:nvPicPr>
        <p:blipFill>
          <a:blip r:embed="rId2"/>
          <a:stretch>
            <a:fillRect/>
          </a:stretch>
        </p:blipFill>
        <p:spPr>
          <a:xfrm>
            <a:off x="7753501" y="1242207"/>
            <a:ext cx="434264" cy="204124"/>
          </a:xfrm>
          <a:prstGeom prst="rect">
            <a:avLst/>
          </a:prstGeom>
          <a:ln w="12700">
            <a:miter lim="400000"/>
          </a:ln>
        </p:spPr>
      </p:pic>
      <p:pic>
        <p:nvPicPr>
          <p:cNvPr id="32" name="Image" descr="Image"/>
          <p:cNvPicPr>
            <a:picLocks noChangeAspect="1"/>
          </p:cNvPicPr>
          <p:nvPr/>
        </p:nvPicPr>
        <p:blipFill>
          <a:blip r:embed="rId2"/>
          <a:stretch>
            <a:fillRect/>
          </a:stretch>
        </p:blipFill>
        <p:spPr>
          <a:xfrm>
            <a:off x="9633538" y="1246376"/>
            <a:ext cx="434264" cy="204124"/>
          </a:xfrm>
          <a:prstGeom prst="rect">
            <a:avLst/>
          </a:prstGeom>
          <a:ln w="12700">
            <a:miter lim="400000"/>
          </a:ln>
        </p:spPr>
      </p:pic>
      <p:cxnSp>
        <p:nvCxnSpPr>
          <p:cNvPr id="44" name="Straight Connector 43"/>
          <p:cNvCxnSpPr/>
          <p:nvPr/>
        </p:nvCxnSpPr>
        <p:spPr>
          <a:xfrm>
            <a:off x="4210275"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50011" y="6273117"/>
            <a:ext cx="1128079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2325812" y="5434918"/>
            <a:ext cx="940498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2339786" y="5457198"/>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3" name="Text Placeholder 2"/>
          <p:cNvSpPr txBox="1">
            <a:spLocks/>
          </p:cNvSpPr>
          <p:nvPr userDrawn="1"/>
        </p:nvSpPr>
        <p:spPr>
          <a:xfrm>
            <a:off x="4224393" y="545264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4" name="Text Placeholder 2"/>
          <p:cNvSpPr txBox="1">
            <a:spLocks/>
          </p:cNvSpPr>
          <p:nvPr userDrawn="1"/>
        </p:nvSpPr>
        <p:spPr>
          <a:xfrm>
            <a:off x="6107472" y="5453875"/>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5" name="Text Placeholder 2"/>
          <p:cNvSpPr txBox="1">
            <a:spLocks/>
          </p:cNvSpPr>
          <p:nvPr userDrawn="1"/>
        </p:nvSpPr>
        <p:spPr>
          <a:xfrm>
            <a:off x="7987604" y="545719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6" name="Text Placeholder 2"/>
          <p:cNvSpPr txBox="1">
            <a:spLocks/>
          </p:cNvSpPr>
          <p:nvPr userDrawn="1"/>
        </p:nvSpPr>
        <p:spPr>
          <a:xfrm>
            <a:off x="9861491" y="5453114"/>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101" name="Text Placeholder 100"/>
          <p:cNvSpPr>
            <a:spLocks noGrp="1"/>
          </p:cNvSpPr>
          <p:nvPr>
            <p:ph type="body" sz="quarter" idx="11" hasCustomPrompt="1"/>
          </p:nvPr>
        </p:nvSpPr>
        <p:spPr>
          <a:xfrm>
            <a:off x="4280575" y="5593264"/>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2390196" y="5596262"/>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6152669" y="559612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8035528" y="5599281"/>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9897507" y="559951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6" name="Text Placeholder 2"/>
          <p:cNvSpPr txBox="1">
            <a:spLocks/>
          </p:cNvSpPr>
          <p:nvPr userDrawn="1"/>
        </p:nvSpPr>
        <p:spPr>
          <a:xfrm>
            <a:off x="450802" y="175315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476705" y="1914211"/>
            <a:ext cx="1779476" cy="512406"/>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stakeholders</a:t>
            </a:r>
          </a:p>
        </p:txBody>
      </p:sp>
      <p:sp>
        <p:nvSpPr>
          <p:cNvPr id="108" name="Text Placeholder 2"/>
          <p:cNvSpPr txBox="1">
            <a:spLocks/>
          </p:cNvSpPr>
          <p:nvPr userDrawn="1"/>
        </p:nvSpPr>
        <p:spPr>
          <a:xfrm>
            <a:off x="453530" y="2457318"/>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479433" y="2618370"/>
            <a:ext cx="1779476" cy="64550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goals</a:t>
            </a:r>
          </a:p>
        </p:txBody>
      </p:sp>
      <p:sp>
        <p:nvSpPr>
          <p:cNvPr id="112" name="Text Placeholder 2"/>
          <p:cNvSpPr txBox="1">
            <a:spLocks/>
          </p:cNvSpPr>
          <p:nvPr userDrawn="1"/>
        </p:nvSpPr>
        <p:spPr>
          <a:xfrm>
            <a:off x="443004" y="3364027"/>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468907" y="3525078"/>
            <a:ext cx="1779476" cy="681354"/>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insights</a:t>
            </a:r>
          </a:p>
        </p:txBody>
      </p:sp>
      <p:sp>
        <p:nvSpPr>
          <p:cNvPr id="114" name="Text Placeholder 2"/>
          <p:cNvSpPr txBox="1">
            <a:spLocks/>
          </p:cNvSpPr>
          <p:nvPr userDrawn="1"/>
        </p:nvSpPr>
        <p:spPr>
          <a:xfrm>
            <a:off x="443004" y="420975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468907" y="4370806"/>
            <a:ext cx="1779476" cy="303238"/>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collaborators</a:t>
            </a:r>
          </a:p>
        </p:txBody>
      </p:sp>
      <p:sp>
        <p:nvSpPr>
          <p:cNvPr id="118" name="Text Placeholder 2"/>
          <p:cNvSpPr txBox="1">
            <a:spLocks/>
          </p:cNvSpPr>
          <p:nvPr userDrawn="1"/>
        </p:nvSpPr>
        <p:spPr>
          <a:xfrm>
            <a:off x="445026" y="477761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470930" y="4938665"/>
            <a:ext cx="1779476" cy="876843"/>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potential pitfalls</a:t>
            </a:r>
          </a:p>
        </p:txBody>
      </p:sp>
      <p:sp>
        <p:nvSpPr>
          <p:cNvPr id="122" name="Text Placeholder 2"/>
          <p:cNvSpPr txBox="1">
            <a:spLocks/>
          </p:cNvSpPr>
          <p:nvPr userDrawn="1"/>
        </p:nvSpPr>
        <p:spPr>
          <a:xfrm>
            <a:off x="455082" y="584620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a:t>
            </a:r>
            <a:r>
              <a:rPr lang="en-US" sz="700" b="1" baseline="0" dirty="0">
                <a:latin typeface="+mn-lt"/>
                <a:ea typeface="IBM Plex Sans" charset="0"/>
                <a:cs typeface="IBM Plex Sans" charset="0"/>
              </a:rPr>
              <a:t> Key Contact</a:t>
            </a:r>
            <a:endParaRPr lang="en-US" sz="700"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480985" y="6007261"/>
            <a:ext cx="1779476" cy="161153"/>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key contact name</a:t>
            </a:r>
          </a:p>
        </p:txBody>
      </p:sp>
      <p:sp>
        <p:nvSpPr>
          <p:cNvPr id="124" name="Text Placeholder 2"/>
          <p:cNvSpPr txBox="1">
            <a:spLocks/>
          </p:cNvSpPr>
          <p:nvPr userDrawn="1"/>
        </p:nvSpPr>
        <p:spPr>
          <a:xfrm>
            <a:off x="2353185" y="175083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5" name="Text Placeholder 2"/>
          <p:cNvSpPr txBox="1">
            <a:spLocks/>
          </p:cNvSpPr>
          <p:nvPr userDrawn="1"/>
        </p:nvSpPr>
        <p:spPr>
          <a:xfrm>
            <a:off x="4218813"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6" name="Text Placeholder 2"/>
          <p:cNvSpPr txBox="1">
            <a:spLocks/>
          </p:cNvSpPr>
          <p:nvPr userDrawn="1"/>
        </p:nvSpPr>
        <p:spPr>
          <a:xfrm>
            <a:off x="6110751"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7" name="Text Placeholder 2"/>
          <p:cNvSpPr txBox="1">
            <a:spLocks/>
          </p:cNvSpPr>
          <p:nvPr userDrawn="1"/>
        </p:nvSpPr>
        <p:spPr>
          <a:xfrm>
            <a:off x="7989481" y="177116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8" name="Text Placeholder 2"/>
          <p:cNvSpPr txBox="1">
            <a:spLocks/>
          </p:cNvSpPr>
          <p:nvPr userDrawn="1"/>
        </p:nvSpPr>
        <p:spPr>
          <a:xfrm>
            <a:off x="9861009" y="1765516"/>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2406304" y="1937505"/>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0" name="Text Placeholder 100"/>
          <p:cNvSpPr>
            <a:spLocks noGrp="1"/>
          </p:cNvSpPr>
          <p:nvPr>
            <p:ph type="body" sz="quarter" idx="23" hasCustomPrompt="1"/>
          </p:nvPr>
        </p:nvSpPr>
        <p:spPr>
          <a:xfrm>
            <a:off x="4272373" y="1935069"/>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1" name="Text Placeholder 100"/>
          <p:cNvSpPr>
            <a:spLocks noGrp="1"/>
          </p:cNvSpPr>
          <p:nvPr>
            <p:ph type="body" sz="quarter" idx="24" hasCustomPrompt="1"/>
          </p:nvPr>
        </p:nvSpPr>
        <p:spPr>
          <a:xfrm>
            <a:off x="6152504" y="1932288"/>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2" name="Text Placeholder 100"/>
          <p:cNvSpPr>
            <a:spLocks noGrp="1"/>
          </p:cNvSpPr>
          <p:nvPr>
            <p:ph type="body" sz="quarter" idx="25" hasCustomPrompt="1"/>
          </p:nvPr>
        </p:nvSpPr>
        <p:spPr>
          <a:xfrm>
            <a:off x="8031207" y="1929954"/>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3" name="Text Placeholder 100"/>
          <p:cNvSpPr>
            <a:spLocks noGrp="1"/>
          </p:cNvSpPr>
          <p:nvPr>
            <p:ph type="body" sz="quarter" idx="26" hasCustomPrompt="1"/>
          </p:nvPr>
        </p:nvSpPr>
        <p:spPr>
          <a:xfrm>
            <a:off x="9924416" y="1928892"/>
            <a:ext cx="1779476" cy="3445062"/>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text</a:t>
            </a:r>
          </a:p>
        </p:txBody>
      </p:sp>
      <p:sp>
        <p:nvSpPr>
          <p:cNvPr id="61" name="Text Placeholder 4"/>
          <p:cNvSpPr>
            <a:spLocks noGrp="1"/>
          </p:cNvSpPr>
          <p:nvPr>
            <p:ph type="body" sz="quarter" idx="27" hasCustomPrompt="1"/>
          </p:nvPr>
        </p:nvSpPr>
        <p:spPr>
          <a:xfrm>
            <a:off x="2360698" y="1498827"/>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4230261" y="150406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6107472" y="1501210"/>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7997448" y="14922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9886076" y="14904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075416095"/>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42941" y="2420938"/>
            <a:ext cx="3564964" cy="3816350"/>
          </a:xfrm>
        </p:spPr>
        <p:txBody>
          <a:bodyPr/>
          <a:lstStyle>
            <a:lvl1pPr marL="0" indent="0">
              <a:buNone/>
              <a:defRPr b="0"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4296055" y="2420938"/>
            <a:ext cx="359989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8184095" y="2420938"/>
            <a:ext cx="354988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25190809"/>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28842134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1530616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2" name="Text Placeholder 7"/>
          <p:cNvSpPr>
            <a:spLocks noGrp="1"/>
          </p:cNvSpPr>
          <p:nvPr>
            <p:ph type="body" sz="quarter" idx="13" hasCustomPrompt="1"/>
          </p:nvPr>
        </p:nvSpPr>
        <p:spPr>
          <a:xfrm>
            <a:off x="167641" y="1329827"/>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Tree>
    <p:extLst>
      <p:ext uri="{BB962C8B-B14F-4D97-AF65-F5344CB8AC3E}">
        <p14:creationId xmlns:p14="http://schemas.microsoft.com/office/powerpoint/2010/main" val="1262909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0239970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221851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3" name="TextBox 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40646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32753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3693695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49"/>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99846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335913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7742304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5986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568686166"/>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46292763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49131968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8271869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28252692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51864700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38293"/>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29"/>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69"/>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2884129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5"/>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9334911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11355099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1576906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9" y="4503853"/>
            <a:ext cx="3013271" cy="1381302"/>
            <a:chOff x="90681" y="2914901"/>
            <a:chExt cx="2259953" cy="1035977"/>
          </a:xfrm>
        </p:grpSpPr>
        <p:sp>
          <p:nvSpPr>
            <p:cNvPr id="9" name="Rectangle 8"/>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4" name="Group 13"/>
            <p:cNvGrpSpPr/>
            <p:nvPr/>
          </p:nvGrpSpPr>
          <p:grpSpPr>
            <a:xfrm>
              <a:off x="128913" y="3523757"/>
              <a:ext cx="1238058" cy="235670"/>
              <a:chOff x="128913" y="3570057"/>
              <a:chExt cx="1238058" cy="235670"/>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5" name="Group 14"/>
            <p:cNvGrpSpPr/>
            <p:nvPr/>
          </p:nvGrpSpPr>
          <p:grpSpPr>
            <a:xfrm>
              <a:off x="152867" y="3727787"/>
              <a:ext cx="1214103" cy="223091"/>
              <a:chOff x="152867" y="3947712"/>
              <a:chExt cx="1214103" cy="22309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1935659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9" y="4503853"/>
            <a:ext cx="3013271" cy="1381302"/>
            <a:chOff x="90681" y="2914901"/>
            <a:chExt cx="2259953" cy="1035977"/>
          </a:xfrm>
        </p:grpSpPr>
        <p:sp>
          <p:nvSpPr>
            <p:cNvPr id="11" name="Rectangle 10"/>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21"/>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5" name="Group 14"/>
            <p:cNvGrpSpPr/>
            <p:nvPr/>
          </p:nvGrpSpPr>
          <p:grpSpPr>
            <a:xfrm>
              <a:off x="128913" y="3523757"/>
              <a:ext cx="1238058" cy="235670"/>
              <a:chOff x="128913" y="3570057"/>
              <a:chExt cx="1238058" cy="235670"/>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6" name="Group 15"/>
            <p:cNvGrpSpPr/>
            <p:nvPr/>
          </p:nvGrpSpPr>
          <p:grpSpPr>
            <a:xfrm>
              <a:off x="152867" y="3727787"/>
              <a:ext cx="1214103" cy="223091"/>
              <a:chOff x="152867" y="3947712"/>
              <a:chExt cx="1214103" cy="22309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9589647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5" y="2282835"/>
            <a:ext cx="1719643" cy="701463"/>
          </a:xfrm>
          <a:prstGeom prst="rect">
            <a:avLst/>
          </a:prstGeom>
        </p:spPr>
      </p:pic>
      <p:sp>
        <p:nvSpPr>
          <p:cNvPr id="4" name="TextBox 3"/>
          <p:cNvSpPr txBox="1"/>
          <p:nvPr userDrawn="1"/>
        </p:nvSpPr>
        <p:spPr>
          <a:xfrm>
            <a:off x="2504888" y="3227497"/>
            <a:ext cx="7193101" cy="15281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333"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40310953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bwMode="auto">
          <a:xfrm>
            <a:off x="2" y="1"/>
            <a:ext cx="12191999" cy="4518212"/>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723"/>
            <a:endParaRPr lang="en-US" sz="1467" dirty="0">
              <a:latin typeface="IBM Plex Sans" panose="020B0503050203000203" pitchFamily="34" charset="0"/>
              <a:cs typeface="Arial" panose="020B0604020202020204" pitchFamily="34" charset="0"/>
              <a:sym typeface="Calibri" panose="020F0502020204030204" pitchFamily="34" charset="0"/>
            </a:endParaRPr>
          </a:p>
        </p:txBody>
      </p:sp>
      <p:sp>
        <p:nvSpPr>
          <p:cNvPr id="21" name="Text Placeholder 20"/>
          <p:cNvSpPr>
            <a:spLocks noGrp="1"/>
          </p:cNvSpPr>
          <p:nvPr>
            <p:ph type="body" sz="quarter" idx="12" hasCustomPrompt="1"/>
          </p:nvPr>
        </p:nvSpPr>
        <p:spPr>
          <a:xfrm>
            <a:off x="451112" y="1683394"/>
            <a:ext cx="11338559" cy="1569660"/>
          </a:xfrm>
        </p:spPr>
        <p:txBody>
          <a:bodyPr tIns="34287" bIns="34287" anchor="b" anchorCtr="0">
            <a:noAutofit/>
          </a:bodyPr>
          <a:lstStyle>
            <a:lvl1pPr>
              <a:defRPr sz="4000" baseline="0">
                <a:solidFill>
                  <a:srgbClr val="FFFFFF"/>
                </a:solidFill>
              </a:defRPr>
            </a:lvl1pPr>
          </a:lstStyle>
          <a:p>
            <a:pPr lvl="0"/>
            <a:r>
              <a:rPr lang="en-US" dirty="0"/>
              <a:t>Title in Title Case</a:t>
            </a:r>
            <a:br>
              <a:rPr lang="en-US" dirty="0"/>
            </a:br>
            <a:r>
              <a:rPr lang="en-US" dirty="0"/>
              <a:t>(Arial 48pt, Bold White)</a:t>
            </a:r>
          </a:p>
        </p:txBody>
      </p:sp>
      <p:sp>
        <p:nvSpPr>
          <p:cNvPr id="23" name="Text Placeholder 22"/>
          <p:cNvSpPr>
            <a:spLocks noGrp="1"/>
          </p:cNvSpPr>
          <p:nvPr>
            <p:ph type="body" sz="quarter" idx="13" hasCustomPrompt="1"/>
          </p:nvPr>
        </p:nvSpPr>
        <p:spPr>
          <a:xfrm>
            <a:off x="451112" y="3255094"/>
            <a:ext cx="11338559" cy="430887"/>
          </a:xfrm>
        </p:spPr>
        <p:txBody>
          <a:bodyPr tIns="34287" bIns="34287" anchor="b" anchorCtr="0">
            <a:noAutofit/>
          </a:bodyPr>
          <a:lstStyle>
            <a:lvl1pPr>
              <a:defRPr sz="1867" b="0" baseline="0">
                <a:solidFill>
                  <a:srgbClr val="FFFFFF"/>
                </a:solidFill>
              </a:defRPr>
            </a:lvl1pPr>
          </a:lstStyle>
          <a:p>
            <a:pPr lvl="0"/>
            <a:r>
              <a:rPr lang="en-US" dirty="0"/>
              <a:t>Subtitle in Title Case (Arial 22pt, White)</a:t>
            </a:r>
          </a:p>
        </p:txBody>
      </p:sp>
      <p:sp>
        <p:nvSpPr>
          <p:cNvPr id="25" name="Text Placeholder 24"/>
          <p:cNvSpPr>
            <a:spLocks noGrp="1"/>
          </p:cNvSpPr>
          <p:nvPr>
            <p:ph type="body" sz="quarter" idx="14" hasCustomPrompt="1"/>
          </p:nvPr>
        </p:nvSpPr>
        <p:spPr>
          <a:xfrm>
            <a:off x="487688" y="5120650"/>
            <a:ext cx="11338559" cy="461665"/>
          </a:xfrm>
        </p:spPr>
        <p:txBody>
          <a:bodyPr tIns="34287" bIns="34287" anchor="b" anchorCtr="0">
            <a:noAutofit/>
          </a:bodyPr>
          <a:lstStyle>
            <a:lvl1pPr>
              <a:defRPr sz="1600" b="0">
                <a:solidFill>
                  <a:schemeClr val="tx1"/>
                </a:solidFill>
              </a:defRPr>
            </a:lvl1pPr>
          </a:lstStyle>
          <a:p>
            <a:pPr lvl="0"/>
            <a:r>
              <a:rPr lang="en-US" dirty="0"/>
              <a:t>Name of presenter, Title of presenter if needed</a:t>
            </a:r>
            <a:br>
              <a:rPr lang="en-US" dirty="0"/>
            </a:br>
            <a:r>
              <a:rPr lang="en-US" dirty="0"/>
              <a:t>Date in local format</a:t>
            </a:r>
          </a:p>
        </p:txBody>
      </p:sp>
      <p:pic>
        <p:nvPicPr>
          <p:cNvPr id="7" name="Picture 6"/>
          <p:cNvPicPr>
            <a:picLocks noChangeAspect="1"/>
          </p:cNvPicPr>
          <p:nvPr userDrawn="1"/>
        </p:nvPicPr>
        <p:blipFill>
          <a:blip r:embed="rId2" cstate="print">
            <a:duotone>
              <a:prstClr val="black"/>
              <a:srgbClr val="C3CFE1">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834163" y="125095"/>
            <a:ext cx="914400" cy="502920"/>
          </a:xfrm>
          <a:prstGeom prst="rect">
            <a:avLst/>
          </a:prstGeom>
        </p:spPr>
      </p:pic>
    </p:spTree>
    <p:extLst>
      <p:ext uri="{BB962C8B-B14F-4D97-AF65-F5344CB8AC3E}">
        <p14:creationId xmlns:p14="http://schemas.microsoft.com/office/powerpoint/2010/main" val="1076739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438912" y="1207008"/>
            <a:ext cx="11277600" cy="4864608"/>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1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942338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2" y="1597"/>
          <a:ext cx="2116" cy="1587"/>
        </p:xfrm>
        <a:graphic>
          <a:graphicData uri="http://schemas.openxmlformats.org/presentationml/2006/ole">
            <mc:AlternateContent xmlns:mc="http://schemas.openxmlformats.org/markup-compatibility/2006">
              <mc:Choice xmlns:v="urn:schemas-microsoft-com:vml" Requires="v">
                <p:oleObj spid="_x0000_s3354"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2122" y="1597"/>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4898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p:cNvGrpSpPr/>
          <p:nvPr userDrawn="1"/>
        </p:nvGrpSpPr>
        <p:grpSpPr>
          <a:xfrm rot="16200000">
            <a:off x="9123203" y="5512997"/>
            <a:ext cx="544559" cy="214913"/>
            <a:chOff x="8274691" y="6524048"/>
            <a:chExt cx="726077" cy="286551"/>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4" name="Rectangle 3"/>
            <p:cNvSpPr/>
            <p:nvPr/>
          </p:nvSpPr>
          <p:spPr>
            <a:xfrm>
              <a:off x="8733174" y="6632687"/>
              <a:ext cx="267594" cy="177912"/>
            </a:xfrm>
            <a:prstGeom prst="rect">
              <a:avLst/>
            </a:prstGeom>
          </p:spPr>
          <p:txBody>
            <a:bodyPr wrap="none">
              <a:spAutoFit/>
            </a:bodyPr>
            <a:lstStyle/>
            <a:p>
              <a:pPr defTabSz="457149">
                <a:lnSpc>
                  <a:spcPct val="100000"/>
                </a:lnSpc>
              </a:pPr>
              <a:r>
                <a:rPr lang="en-US" sz="267"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2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
        <p:nvSpPr>
          <p:cNvPr id="5" name="Rectangle 4"/>
          <p:cNvSpPr/>
          <p:nvPr userDrawn="1"/>
        </p:nvSpPr>
        <p:spPr>
          <a:xfrm>
            <a:off x="0" y="0"/>
            <a:ext cx="12192000" cy="6858000"/>
          </a:xfrm>
          <a:prstGeom prst="rect">
            <a:avLst/>
          </a:prstGeom>
          <a:solidFill>
            <a:srgbClr val="233248"/>
          </a:solidFill>
          <a:ln w="9525">
            <a:solidFill>
              <a:srgbClr val="D0CFCE"/>
            </a:solidFill>
          </a:ln>
          <a:effectLst/>
        </p:spPr>
        <p:style>
          <a:lnRef idx="2">
            <a:schemeClr val="accent1">
              <a:shade val="50000"/>
            </a:schemeClr>
          </a:lnRef>
          <a:fillRef idx="1">
            <a:schemeClr val="accent1"/>
          </a:fillRef>
          <a:effectRef idx="0">
            <a:schemeClr val="accent1"/>
          </a:effectRef>
          <a:fontRef idx="minor">
            <a:schemeClr val="lt1"/>
          </a:fontRef>
        </p:style>
        <p:txBody>
          <a:bodyPr lIns="91432" tIns="89992" rIns="91432" bIns="89992" rtlCol="0" anchor="ctr" anchorCtr="0"/>
          <a:lstStyle/>
          <a:p>
            <a:pPr algn="ctr" defTabSz="457149">
              <a:lnSpc>
                <a:spcPct val="100000"/>
              </a:lnSpc>
            </a:pPr>
            <a:endParaRPr lang="en-US" sz="1467" dirty="0" err="1">
              <a:solidFill>
                <a:srgbClr val="191919"/>
              </a:solidFill>
              <a:latin typeface="IBM Plex Sans" panose="020B0503050203000203" pitchFamily="34" charset="0"/>
              <a:sym typeface="Calibri" panose="020F0502020204030204" pitchFamily="34" charset="0"/>
            </a:endParaRPr>
          </a:p>
        </p:txBody>
      </p:sp>
      <p:grpSp>
        <p:nvGrpSpPr>
          <p:cNvPr id="9" name="Group 8"/>
          <p:cNvGrpSpPr/>
          <p:nvPr userDrawn="1"/>
        </p:nvGrpSpPr>
        <p:grpSpPr>
          <a:xfrm rot="16200000">
            <a:off x="11524413" y="6203311"/>
            <a:ext cx="751792" cy="292935"/>
            <a:chOff x="8274691" y="6524048"/>
            <a:chExt cx="687747" cy="267981"/>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11" name="Rectangle 10"/>
            <p:cNvSpPr/>
            <p:nvPr/>
          </p:nvSpPr>
          <p:spPr>
            <a:xfrm>
              <a:off x="8771507" y="6651250"/>
              <a:ext cx="190931" cy="140779"/>
            </a:xfrm>
            <a:prstGeom prst="rect">
              <a:avLst/>
            </a:prstGeom>
          </p:spPr>
          <p:txBody>
            <a:bodyPr wrap="none">
              <a:spAutoFit/>
            </a:bodyPr>
            <a:lstStyle/>
            <a:p>
              <a:pPr defTabSz="457149">
                <a:lnSpc>
                  <a:spcPct val="100000"/>
                </a:lnSpc>
              </a:pPr>
              <a:r>
                <a:rPr lang="en-US" sz="400"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400"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790113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
        <p:nvSpPr>
          <p:cNvPr id="5" name="Content Placeholder 2"/>
          <p:cNvSpPr>
            <a:spLocks noGrp="1"/>
          </p:cNvSpPr>
          <p:nvPr>
            <p:ph idx="1"/>
          </p:nvPr>
        </p:nvSpPr>
        <p:spPr>
          <a:xfrm>
            <a:off x="243417" y="1179359"/>
            <a:ext cx="11641667" cy="5199927"/>
          </a:xfrm>
        </p:spPr>
        <p:txBody>
          <a:bodyPr/>
          <a:lstStyle>
            <a:lvl1pPr marL="169050" indent="-169050">
              <a:spcBef>
                <a:spcPts val="451"/>
              </a:spcBef>
              <a:buFont typeface="Wingdings" panose="05000000000000000000" pitchFamily="2" charset="2"/>
              <a:buChar char="§"/>
              <a:defRPr sz="1600">
                <a:solidFill>
                  <a:srgbClr val="383633"/>
                </a:solidFill>
              </a:defRPr>
            </a:lvl1pPr>
            <a:lvl2pPr marL="427387" indent="-169050">
              <a:spcBef>
                <a:spcPts val="451"/>
              </a:spcBef>
              <a:buFont typeface="Symbol" panose="05050102010706020507" pitchFamily="18" charset="2"/>
              <a:buChar char="-"/>
              <a:defRPr sz="1600">
                <a:solidFill>
                  <a:srgbClr val="383633"/>
                </a:solidFill>
              </a:defRPr>
            </a:lvl2pPr>
            <a:lvl3pPr marL="685723" indent="-169050">
              <a:spcBef>
                <a:spcPts val="451"/>
              </a:spcBef>
              <a:buFont typeface="Arial" panose="020B0604020202020204" pitchFamily="34" charset="0"/>
              <a:buChar char="•"/>
              <a:defRPr sz="1600">
                <a:solidFill>
                  <a:srgbClr val="383633"/>
                </a:solidFill>
              </a:defRPr>
            </a:lvl3pPr>
            <a:lvl5pPr marL="686913"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18112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4"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4205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885912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50"/>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501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76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60.xml"/><Relationship Id="rId7" Type="http://schemas.openxmlformats.org/officeDocument/2006/relationships/theme" Target="../theme/theme4.xml"/><Relationship Id="rId12" Type="http://schemas.openxmlformats.org/officeDocument/2006/relationships/image" Target="../media/image25.jpe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image" Target="../media/image24.emf"/><Relationship Id="rId5" Type="http://schemas.openxmlformats.org/officeDocument/2006/relationships/slideLayout" Target="../slideLayouts/slideLayout62.xml"/><Relationship Id="rId10" Type="http://schemas.openxmlformats.org/officeDocument/2006/relationships/oleObject" Target="../embeddings/oleObject1.bin"/><Relationship Id="rId4" Type="http://schemas.openxmlformats.org/officeDocument/2006/relationships/slideLayout" Target="../slideLayouts/slideLayout61.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32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906" r:id="rId24"/>
  </p:sldLayoutIdLst>
  <p:hf hdr="0" ftr="0" dt="0"/>
  <p:txStyles>
    <p:titleStyle>
      <a:lvl1pPr algn="ctr" defTabSz="609562" rtl="0" eaLnBrk="1" latinLnBrk="0" hangingPunct="1">
        <a:spcBef>
          <a:spcPct val="0"/>
        </a:spcBef>
        <a:buNone/>
        <a:defRPr sz="5867" kern="1200">
          <a:solidFill>
            <a:schemeClr val="tx1"/>
          </a:solidFill>
          <a:latin typeface="Arial"/>
          <a:ea typeface="+mj-ea"/>
          <a:cs typeface="Arial"/>
        </a:defRPr>
      </a:lvl1pPr>
    </p:titleStyle>
    <p:bodyStyle>
      <a:lvl1pPr marL="457172" indent="-457172" algn="l" defTabSz="609562" rtl="0" eaLnBrk="1" latinLnBrk="0" hangingPunct="1">
        <a:spcBef>
          <a:spcPct val="20000"/>
        </a:spcBef>
        <a:buFont typeface="Arial"/>
        <a:buChar char="•"/>
        <a:defRPr sz="1600" kern="1200">
          <a:solidFill>
            <a:schemeClr val="tx1"/>
          </a:solidFill>
          <a:latin typeface="Arial"/>
          <a:ea typeface="+mn-ea"/>
          <a:cs typeface="Arial"/>
        </a:defRPr>
      </a:lvl1pPr>
      <a:lvl2pPr marL="990538" indent="-380976" algn="l" defTabSz="609562" rtl="0" eaLnBrk="1" latinLnBrk="0" hangingPunct="1">
        <a:spcBef>
          <a:spcPct val="20000"/>
        </a:spcBef>
        <a:buFont typeface="Arial"/>
        <a:buChar char="–"/>
        <a:defRPr sz="1600" kern="1200">
          <a:solidFill>
            <a:schemeClr val="tx1"/>
          </a:solidFill>
          <a:latin typeface="Arial"/>
          <a:ea typeface="+mn-ea"/>
          <a:cs typeface="Arial"/>
        </a:defRPr>
      </a:lvl2pPr>
      <a:lvl3pPr marL="1523905" indent="-304781" algn="l" defTabSz="609562" rtl="0" eaLnBrk="1" latinLnBrk="0" hangingPunct="1">
        <a:spcBef>
          <a:spcPct val="20000"/>
        </a:spcBef>
        <a:buFont typeface="Arial"/>
        <a:buChar char="•"/>
        <a:defRPr sz="1600" kern="1200">
          <a:solidFill>
            <a:schemeClr val="tx1"/>
          </a:solidFill>
          <a:latin typeface="Arial"/>
          <a:ea typeface="+mn-ea"/>
          <a:cs typeface="Arial"/>
        </a:defRPr>
      </a:lvl3pPr>
      <a:lvl4pPr marL="2133467" indent="-304781" algn="l" defTabSz="609562" rtl="0" eaLnBrk="1" latinLnBrk="0" hangingPunct="1">
        <a:spcBef>
          <a:spcPct val="20000"/>
        </a:spcBef>
        <a:buFont typeface="Arial"/>
        <a:buChar char="–"/>
        <a:defRPr sz="1600" kern="1200">
          <a:solidFill>
            <a:schemeClr val="tx1"/>
          </a:solidFill>
          <a:latin typeface="Arial"/>
          <a:ea typeface="+mn-ea"/>
          <a:cs typeface="Arial"/>
        </a:defRPr>
      </a:lvl4pPr>
      <a:lvl5pPr marL="2743029" indent="-304781" algn="l" defTabSz="609562" rtl="0" eaLnBrk="1" latinLnBrk="0" hangingPunct="1">
        <a:spcBef>
          <a:spcPct val="20000"/>
        </a:spcBef>
        <a:buFont typeface="Arial"/>
        <a:buChar char="»"/>
        <a:defRPr sz="1600" kern="1200">
          <a:solidFill>
            <a:schemeClr val="tx1"/>
          </a:solidFill>
          <a:latin typeface="Arial"/>
          <a:ea typeface="+mn-ea"/>
          <a:cs typeface="Arial"/>
        </a:defRPr>
      </a:lvl5pPr>
      <a:lvl6pPr marL="3352591" indent="-304781" algn="l" defTabSz="609562" rtl="0" eaLnBrk="1" latinLnBrk="0" hangingPunct="1">
        <a:spcBef>
          <a:spcPct val="20000"/>
        </a:spcBef>
        <a:buFont typeface="Arial"/>
        <a:buChar char="•"/>
        <a:defRPr sz="2667" kern="1200">
          <a:solidFill>
            <a:schemeClr val="tx1"/>
          </a:solidFill>
          <a:latin typeface="+mn-lt"/>
          <a:ea typeface="+mn-ea"/>
          <a:cs typeface="+mn-cs"/>
        </a:defRPr>
      </a:lvl6pPr>
      <a:lvl7pPr marL="3962153" indent="-304781" algn="l" defTabSz="609562" rtl="0" eaLnBrk="1" latinLnBrk="0" hangingPunct="1">
        <a:spcBef>
          <a:spcPct val="20000"/>
        </a:spcBef>
        <a:buFont typeface="Arial"/>
        <a:buChar char="•"/>
        <a:defRPr sz="2667" kern="1200">
          <a:solidFill>
            <a:schemeClr val="tx1"/>
          </a:solidFill>
          <a:latin typeface="+mn-lt"/>
          <a:ea typeface="+mn-ea"/>
          <a:cs typeface="+mn-cs"/>
        </a:defRPr>
      </a:lvl7pPr>
      <a:lvl8pPr marL="4571715" indent="-304781" algn="l" defTabSz="609562" rtl="0" eaLnBrk="1" latinLnBrk="0" hangingPunct="1">
        <a:spcBef>
          <a:spcPct val="20000"/>
        </a:spcBef>
        <a:buFont typeface="Arial"/>
        <a:buChar char="•"/>
        <a:defRPr sz="2667" kern="1200">
          <a:solidFill>
            <a:schemeClr val="tx1"/>
          </a:solidFill>
          <a:latin typeface="+mn-lt"/>
          <a:ea typeface="+mn-ea"/>
          <a:cs typeface="+mn-cs"/>
        </a:defRPr>
      </a:lvl8pPr>
      <a:lvl9pPr marL="5181276" indent="-304781" algn="l" defTabSz="60956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62" rtl="0" eaLnBrk="1" latinLnBrk="0" hangingPunct="1">
        <a:defRPr sz="2400" kern="1200">
          <a:solidFill>
            <a:schemeClr val="tx1"/>
          </a:solidFill>
          <a:latin typeface="+mn-lt"/>
          <a:ea typeface="+mn-ea"/>
          <a:cs typeface="+mn-cs"/>
        </a:defRPr>
      </a:lvl1pPr>
      <a:lvl2pPr marL="609562" algn="l" defTabSz="609562" rtl="0" eaLnBrk="1" latinLnBrk="0" hangingPunct="1">
        <a:defRPr sz="2400" kern="1200">
          <a:solidFill>
            <a:schemeClr val="tx1"/>
          </a:solidFill>
          <a:latin typeface="+mn-lt"/>
          <a:ea typeface="+mn-ea"/>
          <a:cs typeface="+mn-cs"/>
        </a:defRPr>
      </a:lvl2pPr>
      <a:lvl3pPr marL="1219124" algn="l" defTabSz="609562" rtl="0" eaLnBrk="1" latinLnBrk="0" hangingPunct="1">
        <a:defRPr sz="2400" kern="1200">
          <a:solidFill>
            <a:schemeClr val="tx1"/>
          </a:solidFill>
          <a:latin typeface="+mn-lt"/>
          <a:ea typeface="+mn-ea"/>
          <a:cs typeface="+mn-cs"/>
        </a:defRPr>
      </a:lvl3pPr>
      <a:lvl4pPr marL="1828686" algn="l" defTabSz="609562" rtl="0" eaLnBrk="1" latinLnBrk="0" hangingPunct="1">
        <a:defRPr sz="2400" kern="1200">
          <a:solidFill>
            <a:schemeClr val="tx1"/>
          </a:solidFill>
          <a:latin typeface="+mn-lt"/>
          <a:ea typeface="+mn-ea"/>
          <a:cs typeface="+mn-cs"/>
        </a:defRPr>
      </a:lvl4pPr>
      <a:lvl5pPr marL="2438248" algn="l" defTabSz="609562" rtl="0" eaLnBrk="1" latinLnBrk="0" hangingPunct="1">
        <a:defRPr sz="2400" kern="1200">
          <a:solidFill>
            <a:schemeClr val="tx1"/>
          </a:solidFill>
          <a:latin typeface="+mn-lt"/>
          <a:ea typeface="+mn-ea"/>
          <a:cs typeface="+mn-cs"/>
        </a:defRPr>
      </a:lvl5pPr>
      <a:lvl6pPr marL="3047810" algn="l" defTabSz="609562" rtl="0" eaLnBrk="1" latinLnBrk="0" hangingPunct="1">
        <a:defRPr sz="2400" kern="1200">
          <a:solidFill>
            <a:schemeClr val="tx1"/>
          </a:solidFill>
          <a:latin typeface="+mn-lt"/>
          <a:ea typeface="+mn-ea"/>
          <a:cs typeface="+mn-cs"/>
        </a:defRPr>
      </a:lvl6pPr>
      <a:lvl7pPr marL="3657372" algn="l" defTabSz="609562" rtl="0" eaLnBrk="1" latinLnBrk="0" hangingPunct="1">
        <a:defRPr sz="2400" kern="1200">
          <a:solidFill>
            <a:schemeClr val="tx1"/>
          </a:solidFill>
          <a:latin typeface="+mn-lt"/>
          <a:ea typeface="+mn-ea"/>
          <a:cs typeface="+mn-cs"/>
        </a:defRPr>
      </a:lvl7pPr>
      <a:lvl8pPr marL="4266934" algn="l" defTabSz="609562" rtl="0" eaLnBrk="1" latinLnBrk="0" hangingPunct="1">
        <a:defRPr sz="2400" kern="1200">
          <a:solidFill>
            <a:schemeClr val="tx1"/>
          </a:solidFill>
          <a:latin typeface="+mn-lt"/>
          <a:ea typeface="+mn-ea"/>
          <a:cs typeface="+mn-cs"/>
        </a:defRPr>
      </a:lvl8pPr>
      <a:lvl9pPr marL="4876495" algn="l" defTabSz="60956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450012" y="188640"/>
            <a:ext cx="11291183" cy="551433"/>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442941" y="1232694"/>
            <a:ext cx="11298253" cy="500459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11472977" y="6410279"/>
            <a:ext cx="252864" cy="178324"/>
          </a:xfrm>
          <a:prstGeom prst="rect">
            <a:avLst/>
          </a:prstGeom>
        </p:spPr>
        <p:txBody>
          <a:bodyPr vert="horz" lIns="91440" tIns="45720" rIns="91440" bIns="45720" rtlCol="0" anchor="b"/>
          <a:lstStyle>
            <a:lvl1pPr algn="r">
              <a:defRPr sz="8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442941" y="6373159"/>
            <a:ext cx="2824812" cy="215444"/>
          </a:xfrm>
          <a:prstGeom prst="rect">
            <a:avLst/>
          </a:prstGeom>
        </p:spPr>
        <p:txBody>
          <a:bodyPr wrap="none" anchor="b">
            <a:spAutoFit/>
          </a:bodyPr>
          <a:lstStyle/>
          <a:p>
            <a:r>
              <a:rPr lang="en-US" sz="800" dirty="0"/>
              <a:t>IBM MD&amp;I | 2018 | © IBM Corporation | </a:t>
            </a:r>
            <a:r>
              <a:rPr lang="en-US" sz="800" b="1" dirty="0"/>
              <a:t>IBM Confidential</a:t>
            </a:r>
          </a:p>
        </p:txBody>
      </p:sp>
    </p:spTree>
    <p:extLst>
      <p:ext uri="{BB962C8B-B14F-4D97-AF65-F5344CB8AC3E}">
        <p14:creationId xmlns:p14="http://schemas.microsoft.com/office/powerpoint/2010/main" val="27766324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ransition spd="med"/>
  <p:hf hdr="0" dt="0"/>
  <p:txStyles>
    <p:titleStyle>
      <a:lvl1pPr marL="0" marR="28572" indent="0" algn="l" defTabSz="641286" latinLnBrk="0">
        <a:lnSpc>
          <a:spcPct val="100000"/>
        </a:lnSpc>
        <a:spcBef>
          <a:spcPts val="0"/>
        </a:spcBef>
        <a:spcAft>
          <a:spcPts val="600"/>
        </a:spcAft>
        <a:buClrTx/>
        <a:buSzTx/>
        <a:buFontTx/>
        <a:buNone/>
        <a:tabLst/>
        <a:defRPr sz="3250" b="0" i="0" u="none" strike="noStrike" cap="none" spc="-72" baseline="0">
          <a:ln>
            <a:noFill/>
          </a:ln>
          <a:solidFill>
            <a:schemeClr val="tx1"/>
          </a:solidFill>
          <a:uFill>
            <a:solidFill>
              <a:srgbClr val="5E5E5E"/>
            </a:solidFill>
          </a:uFill>
          <a:latin typeface="IBM Plex Sans Light" charset="0"/>
          <a:ea typeface="IBM Plex Sans Light" charset="0"/>
          <a:cs typeface="IBM Plex Sans Light" charset="0"/>
          <a:sym typeface="IBM Plex Sans"/>
        </a:defRPr>
      </a:lvl1pPr>
      <a:lvl2pPr marL="0" marR="28572" indent="11428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2pPr>
      <a:lvl3pPr marL="0" marR="28572" indent="228577"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3pPr>
      <a:lvl4pPr marL="0" marR="28572" indent="342866"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4pPr>
      <a:lvl5pPr marL="0" marR="28572" indent="457155"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5pPr>
      <a:lvl6pPr marL="0" marR="28572" indent="571443"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6pPr>
      <a:lvl7pPr marL="0" marR="28572" indent="685732"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7pPr>
      <a:lvl8pPr marL="0" marR="28572" indent="800020"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8pPr>
      <a:lvl9pPr marL="0" marR="28572" indent="91430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93047"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1pPr>
      <a:lvl2pPr marL="610516"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2pPr>
      <a:lvl3pPr marL="927984"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3pPr>
      <a:lvl4pPr marL="1245452"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4pPr>
      <a:lvl5pPr marL="1562920"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5pPr>
      <a:lvl6pPr marL="1880389"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2197857"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2515325"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832793"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1pPr>
      <a:lvl2pPr marL="0" marR="0" indent="11428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2pPr>
      <a:lvl3pPr marL="0" marR="0" indent="228577"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3pPr>
      <a:lvl4pPr marL="0" marR="0" indent="342866"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4pPr>
      <a:lvl5pPr marL="0" marR="0" indent="457155"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5pPr>
      <a:lvl6pPr marL="0" marR="0" indent="571443"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6pPr>
      <a:lvl7pPr marL="0" marR="0" indent="685732"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7pPr>
      <a:lvl8pPr marL="0" marR="0" indent="80002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8pPr>
      <a:lvl9pPr marL="0" marR="0" indent="91430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7546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Lst>
  <p:hf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1600"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2119" y="1597"/>
          <a:ext cx="2116" cy="1587"/>
        </p:xfrm>
        <a:graphic>
          <a:graphicData uri="http://schemas.openxmlformats.org/presentationml/2006/ole">
            <mc:AlternateContent xmlns:mc="http://schemas.openxmlformats.org/markup-compatibility/2006">
              <mc:Choice xmlns:v="urn:schemas-microsoft-com:vml" Requires="v">
                <p:oleObj spid="_x0000_s2330" name="think-cell Slide" r:id="rId10" imgW="270" imgH="270" progId="TCLayout.ActiveDocument.1">
                  <p:embed/>
                </p:oleObj>
              </mc:Choice>
              <mc:Fallback>
                <p:oleObj name="think-cell Slide" r:id="rId10" imgW="270" imgH="270" progId="TCLayout.ActiveDocument.1">
                  <p:embed/>
                  <p:pic>
                    <p:nvPicPr>
                      <p:cNvPr id="8" name="Object 7"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7"/>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38912" y="292609"/>
            <a:ext cx="11277600" cy="688120"/>
          </a:xfrm>
          <a:prstGeom prst="rect">
            <a:avLst/>
          </a:prstGeom>
        </p:spPr>
        <p:txBody>
          <a:bodyPr vert="horz" lIns="0" tIns="34287" rIns="0" bIns="34287"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8912" y="1207008"/>
            <a:ext cx="11277600" cy="486460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Box 13"/>
          <p:cNvSpPr txBox="1"/>
          <p:nvPr userDrawn="1"/>
        </p:nvSpPr>
        <p:spPr>
          <a:xfrm>
            <a:off x="4240954" y="6601287"/>
            <a:ext cx="3673537" cy="192354"/>
          </a:xfrm>
          <a:prstGeom prst="rect">
            <a:avLst/>
          </a:prstGeom>
          <a:noFill/>
        </p:spPr>
        <p:txBody>
          <a:bodyPr wrap="square" lIns="68575" tIns="34287" rIns="68575" bIns="34287" rtlCol="0" anchor="ctr">
            <a:spAutoFit/>
          </a:bodyPr>
          <a:lstStyle/>
          <a:p>
            <a:pPr algn="ctr" defTabSz="685723" fontAlgn="auto">
              <a:lnSpc>
                <a:spcPct val="100000"/>
              </a:lnSpc>
              <a:spcBef>
                <a:spcPts val="0"/>
              </a:spcBef>
              <a:spcAft>
                <a:spcPts val="0"/>
              </a:spcAft>
            </a:pPr>
            <a:r>
              <a:rPr lang="en-US" sz="800" dirty="0">
                <a:solidFill>
                  <a:srgbClr val="4C6C9C"/>
                </a:solidFill>
                <a:latin typeface="IBM Plex Sans" panose="020B0503050203000203" pitchFamily="34" charset="0"/>
                <a:cs typeface="Arial" panose="020B0604020202020204" pitchFamily="34" charset="0"/>
                <a:sym typeface="Calibri" panose="020F0502020204030204" pitchFamily="34" charset="0"/>
              </a:rPr>
              <a:t>IBM CONFIDENTIAL</a:t>
            </a:r>
          </a:p>
        </p:txBody>
      </p:sp>
      <p:sp>
        <p:nvSpPr>
          <p:cNvPr id="9" name="TextBox 8"/>
          <p:cNvSpPr txBox="1"/>
          <p:nvPr userDrawn="1"/>
        </p:nvSpPr>
        <p:spPr>
          <a:xfrm>
            <a:off x="423140" y="6598693"/>
            <a:ext cx="234461" cy="127000"/>
          </a:xfrm>
          <a:prstGeom prst="rect">
            <a:avLst/>
          </a:prstGeom>
          <a:noFill/>
          <a:ln/>
          <a:effectLst/>
        </p:spPr>
        <p:txBody>
          <a:bodyPr wrap="none" lIns="0" tIns="0" rIns="0" bIns="0" rtlCol="0" anchor="t">
            <a:noAutofit/>
          </a:bodyPr>
          <a:lstStyle/>
          <a:p>
            <a:pPr algn="r" defTabSz="685723" fontAlgn="auto">
              <a:lnSpc>
                <a:spcPct val="100000"/>
              </a:lnSpc>
              <a:spcBef>
                <a:spcPts val="0"/>
              </a:spcBef>
              <a:spcAft>
                <a:spcPts val="0"/>
              </a:spcAft>
              <a:defRPr/>
            </a:pPr>
            <a:fld id="{9D53E389-1311-4796-9190-1F74A8EADEA2}" type="slidenum">
              <a:rPr lang="en-US" sz="1067" smtClean="0">
                <a:solidFill>
                  <a:srgbClr val="000000"/>
                </a:solidFill>
                <a:latin typeface="IBM Plex Sans" panose="020B0503050203000203" pitchFamily="34" charset="0"/>
                <a:cs typeface="Arial" panose="020B0604020202020204" pitchFamily="34" charset="0"/>
                <a:sym typeface="Calibri" panose="020F0502020204030204" pitchFamily="34" charset="0"/>
              </a:rPr>
              <a:pPr algn="r" defTabSz="685723" fontAlgn="auto">
                <a:lnSpc>
                  <a:spcPct val="100000"/>
                </a:lnSpc>
                <a:spcBef>
                  <a:spcPts val="0"/>
                </a:spcBef>
                <a:spcAft>
                  <a:spcPts val="0"/>
                </a:spcAft>
                <a:defRPr/>
              </a:pPr>
              <a:t>‹#›</a:t>
            </a:fld>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a:p>
            <a:pPr defTabSz="457149">
              <a:lnSpc>
                <a:spcPct val="100000"/>
              </a:lnSpc>
            </a:pPr>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pic>
        <p:nvPicPr>
          <p:cNvPr id="10" name="Picture 53" descr="IBM-logo-50-black"/>
          <p:cNvPicPr>
            <a:picLocks noChangeAspect="1" noChangeArrowheads="1"/>
          </p:cNvPicPr>
          <p:nvPr userDrawn="1"/>
        </p:nvPicPr>
        <p:blipFill>
          <a:blip r:embed="rId12" cstate="print"/>
          <a:srcRect/>
          <a:stretch>
            <a:fillRect/>
          </a:stretch>
        </p:blipFill>
        <p:spPr bwMode="auto">
          <a:xfrm>
            <a:off x="11887613" y="6086159"/>
            <a:ext cx="215900" cy="577851"/>
          </a:xfrm>
          <a:prstGeom prst="rect">
            <a:avLst/>
          </a:prstGeom>
          <a:noFill/>
        </p:spPr>
      </p:pic>
    </p:spTree>
    <p:extLst>
      <p:ext uri="{BB962C8B-B14F-4D97-AF65-F5344CB8AC3E}">
        <p14:creationId xmlns:p14="http://schemas.microsoft.com/office/powerpoint/2010/main" val="165532177"/>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Lst>
  <p:hf hdr="0" ftr="0" dt="0"/>
  <p:txStyles>
    <p:titleStyle>
      <a:lvl1pPr algn="l" defTabSz="685723" rtl="0" eaLnBrk="1" latinLnBrk="0" hangingPunct="1">
        <a:spcBef>
          <a:spcPct val="0"/>
        </a:spcBef>
        <a:buNone/>
        <a:defRPr sz="2667" b="1" kern="1200">
          <a:solidFill>
            <a:srgbClr val="4C6C9C"/>
          </a:solidFill>
          <a:latin typeface="IBM Plex Sans" panose="020B0503050203000203" pitchFamily="34" charset="0"/>
          <a:ea typeface="+mj-ea"/>
          <a:cs typeface="+mj-cs"/>
        </a:defRPr>
      </a:lvl1pPr>
    </p:titleStyle>
    <p:bodyStyle>
      <a:lvl1pPr marL="0" indent="0" algn="l" defTabSz="685723" rtl="0" eaLnBrk="1" latinLnBrk="0" hangingPunct="1">
        <a:spcBef>
          <a:spcPct val="20000"/>
        </a:spcBef>
        <a:buFontTx/>
        <a:buNone/>
        <a:defRPr sz="1600" b="1" kern="1200">
          <a:solidFill>
            <a:srgbClr val="00B0DA"/>
          </a:solidFill>
          <a:latin typeface="IBM Plex Sans" panose="020B0503050203000203" pitchFamily="34" charset="0"/>
          <a:ea typeface="+mn-ea"/>
          <a:cs typeface="+mn-cs"/>
        </a:defRPr>
      </a:lvl1pPr>
      <a:lvl2pPr marL="342862"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2pPr>
      <a:lvl3pPr marL="685723"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3pPr>
      <a:lvl4pPr marL="1032157" indent="-17500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4pPr>
      <a:lvl5pPr marL="1544068" indent="-17262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5pPr>
      <a:lvl6pPr marL="1885738"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6pPr>
      <a:lvl7pPr marL="2228599"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7pPr>
      <a:lvl8pPr marL="2571460"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8pPr>
      <a:lvl9pPr marL="2914322"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9pPr>
    </p:bodyStyle>
    <p:otherStyle>
      <a:defPPr>
        <a:defRPr lang="en-US"/>
      </a:defPPr>
      <a:lvl1pPr marL="0" algn="l" defTabSz="685723" rtl="0" eaLnBrk="1" latinLnBrk="0" hangingPunct="1">
        <a:defRPr sz="1333" kern="1200">
          <a:solidFill>
            <a:schemeClr val="tx1"/>
          </a:solidFill>
          <a:latin typeface="+mn-lt"/>
          <a:ea typeface="+mn-ea"/>
          <a:cs typeface="+mn-cs"/>
        </a:defRPr>
      </a:lvl1pPr>
      <a:lvl2pPr marL="342862" algn="l" defTabSz="685723" rtl="0" eaLnBrk="1" latinLnBrk="0" hangingPunct="1">
        <a:defRPr sz="1333" kern="1200">
          <a:solidFill>
            <a:schemeClr val="tx1"/>
          </a:solidFill>
          <a:latin typeface="+mn-lt"/>
          <a:ea typeface="+mn-ea"/>
          <a:cs typeface="+mn-cs"/>
        </a:defRPr>
      </a:lvl2pPr>
      <a:lvl3pPr marL="685723" algn="l" defTabSz="685723" rtl="0" eaLnBrk="1" latinLnBrk="0" hangingPunct="1">
        <a:defRPr sz="1333" kern="1200">
          <a:solidFill>
            <a:schemeClr val="tx1"/>
          </a:solidFill>
          <a:latin typeface="+mn-lt"/>
          <a:ea typeface="+mn-ea"/>
          <a:cs typeface="+mn-cs"/>
        </a:defRPr>
      </a:lvl3pPr>
      <a:lvl4pPr marL="1028585" algn="l" defTabSz="685723" rtl="0" eaLnBrk="1" latinLnBrk="0" hangingPunct="1">
        <a:defRPr sz="1333" kern="1200">
          <a:solidFill>
            <a:schemeClr val="tx1"/>
          </a:solidFill>
          <a:latin typeface="+mn-lt"/>
          <a:ea typeface="+mn-ea"/>
          <a:cs typeface="+mn-cs"/>
        </a:defRPr>
      </a:lvl4pPr>
      <a:lvl5pPr marL="1371446" algn="l" defTabSz="685723" rtl="0" eaLnBrk="1" latinLnBrk="0" hangingPunct="1">
        <a:defRPr sz="1333" kern="1200">
          <a:solidFill>
            <a:schemeClr val="tx1"/>
          </a:solidFill>
          <a:latin typeface="+mn-lt"/>
          <a:ea typeface="+mn-ea"/>
          <a:cs typeface="+mn-cs"/>
        </a:defRPr>
      </a:lvl5pPr>
      <a:lvl6pPr marL="1714308" algn="l" defTabSz="685723" rtl="0" eaLnBrk="1" latinLnBrk="0" hangingPunct="1">
        <a:defRPr sz="1333" kern="1200">
          <a:solidFill>
            <a:schemeClr val="tx1"/>
          </a:solidFill>
          <a:latin typeface="+mn-lt"/>
          <a:ea typeface="+mn-ea"/>
          <a:cs typeface="+mn-cs"/>
        </a:defRPr>
      </a:lvl6pPr>
      <a:lvl7pPr marL="2057169" algn="l" defTabSz="685723" rtl="0" eaLnBrk="1" latinLnBrk="0" hangingPunct="1">
        <a:defRPr sz="1333" kern="1200">
          <a:solidFill>
            <a:schemeClr val="tx1"/>
          </a:solidFill>
          <a:latin typeface="+mn-lt"/>
          <a:ea typeface="+mn-ea"/>
          <a:cs typeface="+mn-cs"/>
        </a:defRPr>
      </a:lvl7pPr>
      <a:lvl8pPr marL="2400028" algn="l" defTabSz="685723" rtl="0" eaLnBrk="1" latinLnBrk="0" hangingPunct="1">
        <a:defRPr sz="1333" kern="1200">
          <a:solidFill>
            <a:schemeClr val="tx1"/>
          </a:solidFill>
          <a:latin typeface="+mn-lt"/>
          <a:ea typeface="+mn-ea"/>
          <a:cs typeface="+mn-cs"/>
        </a:defRPr>
      </a:lvl8pPr>
      <a:lvl9pPr marL="2742890" algn="l" defTabSz="685723" rtl="0" eaLnBrk="1" latinLnBrk="0" hangingPunct="1">
        <a:defRPr sz="1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8111067" cy="660400"/>
          </a:xfrm>
        </p:spPr>
        <p:txBody>
          <a:bodyPr/>
          <a:lstStyle/>
          <a:p>
            <a:r>
              <a:rPr lang="en-US" dirty="0">
                <a:latin typeface="IBM Plex Sans" panose="020B0503050203000203" pitchFamily="34" charset="77"/>
              </a:rPr>
              <a:t>Hyperledger Fabric</a:t>
            </a:r>
          </a:p>
        </p:txBody>
      </p:sp>
      <p:sp>
        <p:nvSpPr>
          <p:cNvPr id="6" name="Text Placeholder 5"/>
          <p:cNvSpPr>
            <a:spLocks noGrp="1"/>
          </p:cNvSpPr>
          <p:nvPr>
            <p:ph type="body" sz="quarter" idx="11"/>
          </p:nvPr>
        </p:nvSpPr>
        <p:spPr>
          <a:xfrm>
            <a:off x="167640" y="3374046"/>
            <a:ext cx="4064000" cy="1007245"/>
          </a:xfrm>
        </p:spPr>
        <p:txBody>
          <a:bodyPr/>
          <a:lstStyle/>
          <a:p>
            <a:r>
              <a:rPr lang="en-US" dirty="0">
                <a:latin typeface="IBM Plex Sans" panose="020B0503050203000203" pitchFamily="34" charset="77"/>
              </a:rPr>
              <a:t>Richard Marques</a:t>
            </a:r>
          </a:p>
          <a:p>
            <a:r>
              <a:rPr lang="en-US" dirty="0" err="1">
                <a:latin typeface="IBM Plex Sans" panose="020B0503050203000203" pitchFamily="34" charset="77"/>
              </a:rPr>
              <a:t>rseberin@br.ibm.com</a:t>
            </a:r>
            <a:endParaRPr lang="en-US" dirty="0">
              <a:latin typeface="IBM Plex Sans" panose="020B0503050203000203" pitchFamily="34" charset="77"/>
            </a:endParaRPr>
          </a:p>
        </p:txBody>
      </p:sp>
      <p:sp>
        <p:nvSpPr>
          <p:cNvPr id="8" name="Text Placeholder 6">
            <a:extLst>
              <a:ext uri="{FF2B5EF4-FFF2-40B4-BE49-F238E27FC236}">
                <a16:creationId xmlns:a16="http://schemas.microsoft.com/office/drawing/2014/main" xmlns="" id="{FEA61A5D-EE80-3846-8AE4-B109E9155822}"/>
              </a:ext>
            </a:extLst>
          </p:cNvPr>
          <p:cNvSpPr txBox="1">
            <a:spLocks/>
          </p:cNvSpPr>
          <p:nvPr/>
        </p:nvSpPr>
        <p:spPr>
          <a:xfrm>
            <a:off x="320041" y="1153017"/>
            <a:ext cx="8129692" cy="1068088"/>
          </a:xfrm>
          <a:prstGeom prst="rect">
            <a:avLst/>
          </a:prstGeom>
        </p:spPr>
        <p:txBody>
          <a:bodyPr vert="horz" lIns="91440" tIns="45720" rIns="91440" bIns="45720" rtlCol="0">
            <a:normAutofit fontScale="85000" lnSpcReduction="20000"/>
          </a:bodyPr>
          <a:lstStyle>
            <a:lvl1pPr marL="0" indent="0" algn="l" defTabSz="609585" rtl="0" eaLnBrk="1" latinLnBrk="0" hangingPunct="1">
              <a:spcBef>
                <a:spcPct val="20000"/>
              </a:spcBef>
              <a:buFont typeface="Arial"/>
              <a:buNone/>
              <a:defRPr sz="2133" kern="1200">
                <a:solidFill>
                  <a:srgbClr val="FFFFFF"/>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pt-BR" dirty="0">
                <a:latin typeface="IBM Plex Sans" panose="020B0503050203000203" pitchFamily="34" charset="77"/>
              </a:rPr>
              <a:t>Workshop de infraestrutura</a:t>
            </a:r>
          </a:p>
          <a:p>
            <a:endParaRPr lang="pt-BR" dirty="0">
              <a:latin typeface="IBM Plex Sans" panose="020B0503050203000203" pitchFamily="34" charset="77"/>
            </a:endParaRPr>
          </a:p>
          <a:p>
            <a:r>
              <a:rPr lang="pt-BR" sz="3300" dirty="0">
                <a:latin typeface="IBM Plex Sans" panose="020B0503050203000203" pitchFamily="34" charset="77"/>
              </a:rPr>
              <a:t>Módulo 03 – </a:t>
            </a:r>
            <a:r>
              <a:rPr lang="pt-BR" sz="3300" dirty="0" err="1">
                <a:latin typeface="IBM Plex Sans" panose="020B0503050203000203" pitchFamily="34" charset="77"/>
              </a:rPr>
              <a:t>Orderer</a:t>
            </a:r>
            <a:r>
              <a:rPr lang="pt-BR" sz="3300" dirty="0">
                <a:latin typeface="IBM Plex Sans" panose="020B0503050203000203" pitchFamily="34" charset="77"/>
              </a:rPr>
              <a:t> Services</a:t>
            </a:r>
          </a:p>
        </p:txBody>
      </p:sp>
    </p:spTree>
    <p:extLst>
      <p:ext uri="{BB962C8B-B14F-4D97-AF65-F5344CB8AC3E}">
        <p14:creationId xmlns:p14="http://schemas.microsoft.com/office/powerpoint/2010/main" val="120532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6813CC68-14E8-8D42-B37A-5DE5BF69BAA5}"/>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10</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79199F45-890F-1043-9777-4F8CA7FC4EA0}"/>
              </a:ext>
            </a:extLst>
          </p:cNvPr>
          <p:cNvSpPr>
            <a:spLocks noGrp="1"/>
          </p:cNvSpPr>
          <p:nvPr>
            <p:ph type="body" sz="quarter" idx="13"/>
          </p:nvPr>
        </p:nvSpPr>
        <p:spPr/>
        <p:txBody>
          <a:bodyPr/>
          <a:lstStyle/>
          <a:p>
            <a:r>
              <a:rPr lang="pt-BR" dirty="0" err="1"/>
              <a:t>Ordering</a:t>
            </a:r>
            <a:r>
              <a:rPr lang="pt-BR" dirty="0"/>
              <a:t> Service: Solo</a:t>
            </a:r>
          </a:p>
        </p:txBody>
      </p:sp>
      <p:sp>
        <p:nvSpPr>
          <p:cNvPr id="4" name="Espaço Reservado para Texto 3">
            <a:extLst>
              <a:ext uri="{FF2B5EF4-FFF2-40B4-BE49-F238E27FC236}">
                <a16:creationId xmlns:a16="http://schemas.microsoft.com/office/drawing/2014/main" xmlns="" id="{07C17B65-4407-B244-A54F-F6ED3D375002}"/>
              </a:ext>
            </a:extLst>
          </p:cNvPr>
          <p:cNvSpPr>
            <a:spLocks noGrp="1"/>
          </p:cNvSpPr>
          <p:nvPr>
            <p:ph type="body" sz="quarter" idx="15"/>
          </p:nvPr>
        </p:nvSpPr>
        <p:spPr>
          <a:xfrm>
            <a:off x="167218" y="1083736"/>
            <a:ext cx="11646239" cy="4918858"/>
          </a:xfrm>
        </p:spPr>
        <p:txBody>
          <a:bodyPr/>
          <a:lstStyle/>
          <a:p>
            <a:pPr marL="0" indent="0">
              <a:buNone/>
            </a:pPr>
            <a:r>
              <a:rPr lang="pt-BR" sz="2400" dirty="0"/>
              <a:t>Fácil instalação, configuração simplificada, porém com algumas limitações</a:t>
            </a:r>
          </a:p>
          <a:p>
            <a:pPr marL="0" indent="0">
              <a:buNone/>
            </a:pPr>
            <a:endParaRPr lang="pt-BR" sz="2400" dirty="0"/>
          </a:p>
          <a:p>
            <a:pPr marL="0" indent="0">
              <a:buNone/>
            </a:pPr>
            <a:r>
              <a:rPr lang="pt-BR" sz="2400" dirty="0"/>
              <a:t>Instância única (não tem tolerância a falha, é sim um ponto único de falha)</a:t>
            </a:r>
          </a:p>
          <a:p>
            <a:endParaRPr lang="pt-BR" sz="2400" dirty="0"/>
          </a:p>
          <a:p>
            <a:pPr marL="0" indent="0">
              <a:buNone/>
            </a:pPr>
            <a:r>
              <a:rPr lang="pt-BR" sz="2400" dirty="0"/>
              <a:t>Indicado para ambiente de desenvolvimento, ou POC (provas de conceito), mas não deve ser considerada para produção</a:t>
            </a:r>
          </a:p>
          <a:p>
            <a:pPr marL="0" indent="0">
              <a:buNone/>
            </a:pPr>
            <a:endParaRPr lang="pt-BR" sz="2400" dirty="0"/>
          </a:p>
        </p:txBody>
      </p:sp>
    </p:spTree>
    <p:extLst>
      <p:ext uri="{BB962C8B-B14F-4D97-AF65-F5344CB8AC3E}">
        <p14:creationId xmlns:p14="http://schemas.microsoft.com/office/powerpoint/2010/main" val="595877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6813CC68-14E8-8D42-B37A-5DE5BF69BAA5}"/>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11</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79199F45-890F-1043-9777-4F8CA7FC4EA0}"/>
              </a:ext>
            </a:extLst>
          </p:cNvPr>
          <p:cNvSpPr>
            <a:spLocks noGrp="1"/>
          </p:cNvSpPr>
          <p:nvPr>
            <p:ph type="body" sz="quarter" idx="13"/>
          </p:nvPr>
        </p:nvSpPr>
        <p:spPr/>
        <p:txBody>
          <a:bodyPr/>
          <a:lstStyle/>
          <a:p>
            <a:r>
              <a:rPr lang="pt-BR" dirty="0" err="1"/>
              <a:t>Ordering</a:t>
            </a:r>
            <a:r>
              <a:rPr lang="pt-BR" dirty="0"/>
              <a:t> Service: Kafka</a:t>
            </a:r>
          </a:p>
        </p:txBody>
      </p:sp>
      <p:sp>
        <p:nvSpPr>
          <p:cNvPr id="4" name="Espaço Reservado para Texto 3">
            <a:extLst>
              <a:ext uri="{FF2B5EF4-FFF2-40B4-BE49-F238E27FC236}">
                <a16:creationId xmlns:a16="http://schemas.microsoft.com/office/drawing/2014/main" xmlns="" id="{07C17B65-4407-B244-A54F-F6ED3D375002}"/>
              </a:ext>
            </a:extLst>
          </p:cNvPr>
          <p:cNvSpPr>
            <a:spLocks noGrp="1"/>
          </p:cNvSpPr>
          <p:nvPr>
            <p:ph type="body" sz="quarter" idx="15"/>
          </p:nvPr>
        </p:nvSpPr>
        <p:spPr>
          <a:xfrm>
            <a:off x="167218" y="1083736"/>
            <a:ext cx="11646239" cy="4918858"/>
          </a:xfrm>
        </p:spPr>
        <p:txBody>
          <a:bodyPr/>
          <a:lstStyle/>
          <a:p>
            <a:pPr marL="0" indent="0">
              <a:buNone/>
            </a:pPr>
            <a:r>
              <a:rPr lang="pt-BR" sz="2400" dirty="0"/>
              <a:t>Usa o conceito de “</a:t>
            </a:r>
            <a:r>
              <a:rPr lang="pt-BR" sz="2400" dirty="0" err="1"/>
              <a:t>Leader</a:t>
            </a:r>
            <a:r>
              <a:rPr lang="pt-BR" sz="2400" dirty="0"/>
              <a:t>” e “</a:t>
            </a:r>
            <a:r>
              <a:rPr lang="pt-BR" sz="2400" dirty="0" err="1"/>
              <a:t>Follower</a:t>
            </a:r>
            <a:r>
              <a:rPr lang="pt-BR" sz="2400" dirty="0"/>
              <a:t>”, onde uma instância é eleita como </a:t>
            </a:r>
            <a:r>
              <a:rPr lang="pt-BR" sz="2400" dirty="0" err="1"/>
              <a:t>leader</a:t>
            </a:r>
            <a:r>
              <a:rPr lang="pt-BR" sz="2400" dirty="0"/>
              <a:t> e as demais seguem ela para buscar por atualizações. As mensagens recebidas pelo líder são replicadas para os seguidores.</a:t>
            </a:r>
          </a:p>
          <a:p>
            <a:pPr marL="0" indent="0">
              <a:buNone/>
            </a:pPr>
            <a:endParaRPr lang="pt-BR" sz="2400" dirty="0"/>
          </a:p>
          <a:p>
            <a:pPr marL="0" indent="0">
              <a:buNone/>
            </a:pPr>
            <a:r>
              <a:rPr lang="pt-BR" sz="2400" dirty="0"/>
              <a:t>Cada instância do Kafka não conhece as demais da rede, ela usa um componente externo chamado </a:t>
            </a:r>
            <a:r>
              <a:rPr lang="pt-BR" sz="2400" dirty="0" err="1"/>
              <a:t>Zookeeper</a:t>
            </a:r>
            <a:r>
              <a:rPr lang="pt-BR" sz="2400" dirty="0"/>
              <a:t> que mantém essa relação entre todos os membros.</a:t>
            </a:r>
          </a:p>
          <a:p>
            <a:pPr marL="0" indent="0">
              <a:buNone/>
            </a:pPr>
            <a:endParaRPr lang="pt-BR" sz="2400" dirty="0"/>
          </a:p>
          <a:p>
            <a:pPr marL="0" indent="0">
              <a:buNone/>
            </a:pPr>
            <a:r>
              <a:rPr lang="pt-BR" sz="2400" dirty="0"/>
              <a:t>Alguns clientes consideram o Kafka complexo para configurar e manter.</a:t>
            </a:r>
          </a:p>
          <a:p>
            <a:pPr marL="0" indent="0">
              <a:buNone/>
            </a:pPr>
            <a:endParaRPr lang="pt-BR" sz="2400" dirty="0"/>
          </a:p>
        </p:txBody>
      </p:sp>
    </p:spTree>
    <p:extLst>
      <p:ext uri="{BB962C8B-B14F-4D97-AF65-F5344CB8AC3E}">
        <p14:creationId xmlns:p14="http://schemas.microsoft.com/office/powerpoint/2010/main" val="1620081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6813CC68-14E8-8D42-B37A-5DE5BF69BAA5}"/>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12</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79199F45-890F-1043-9777-4F8CA7FC4EA0}"/>
              </a:ext>
            </a:extLst>
          </p:cNvPr>
          <p:cNvSpPr>
            <a:spLocks noGrp="1"/>
          </p:cNvSpPr>
          <p:nvPr>
            <p:ph type="body" sz="quarter" idx="13"/>
          </p:nvPr>
        </p:nvSpPr>
        <p:spPr/>
        <p:txBody>
          <a:bodyPr/>
          <a:lstStyle/>
          <a:p>
            <a:r>
              <a:rPr lang="pt-BR" dirty="0" err="1"/>
              <a:t>Ordering</a:t>
            </a:r>
            <a:r>
              <a:rPr lang="pt-BR" dirty="0"/>
              <a:t> Service: </a:t>
            </a:r>
            <a:r>
              <a:rPr lang="pt-BR" dirty="0" err="1"/>
              <a:t>Raft</a:t>
            </a:r>
            <a:endParaRPr lang="pt-BR" dirty="0"/>
          </a:p>
        </p:txBody>
      </p:sp>
      <p:sp>
        <p:nvSpPr>
          <p:cNvPr id="4" name="Espaço Reservado para Texto 3">
            <a:extLst>
              <a:ext uri="{FF2B5EF4-FFF2-40B4-BE49-F238E27FC236}">
                <a16:creationId xmlns:a16="http://schemas.microsoft.com/office/drawing/2014/main" xmlns="" id="{07C17B65-4407-B244-A54F-F6ED3D375002}"/>
              </a:ext>
            </a:extLst>
          </p:cNvPr>
          <p:cNvSpPr>
            <a:spLocks noGrp="1"/>
          </p:cNvSpPr>
          <p:nvPr>
            <p:ph type="body" sz="quarter" idx="15"/>
          </p:nvPr>
        </p:nvSpPr>
        <p:spPr>
          <a:xfrm>
            <a:off x="167218" y="1083736"/>
            <a:ext cx="11646239" cy="4918858"/>
          </a:xfrm>
        </p:spPr>
        <p:txBody>
          <a:bodyPr/>
          <a:lstStyle/>
          <a:p>
            <a:pPr marL="0" indent="0">
              <a:buNone/>
            </a:pPr>
            <a:r>
              <a:rPr lang="pt-BR" sz="2400" dirty="0"/>
              <a:t>Usa o mesmo conceito do Kafka de “</a:t>
            </a:r>
            <a:r>
              <a:rPr lang="pt-BR" sz="2400" dirty="0" err="1"/>
              <a:t>Leader</a:t>
            </a:r>
            <a:r>
              <a:rPr lang="pt-BR" sz="2400" dirty="0"/>
              <a:t>” e “</a:t>
            </a:r>
            <a:r>
              <a:rPr lang="pt-BR" sz="2400" dirty="0" err="1"/>
              <a:t>Followers</a:t>
            </a:r>
            <a:r>
              <a:rPr lang="pt-BR" sz="2400" dirty="0"/>
              <a:t>”. </a:t>
            </a:r>
          </a:p>
          <a:p>
            <a:pPr marL="0" indent="0">
              <a:buNone/>
            </a:pPr>
            <a:endParaRPr lang="pt-BR" sz="2400" dirty="0"/>
          </a:p>
          <a:p>
            <a:pPr marL="0" indent="0">
              <a:buNone/>
            </a:pPr>
            <a:r>
              <a:rPr lang="pt-BR" sz="2400" dirty="0"/>
              <a:t>Um ponto de diferença entre eles é que a </a:t>
            </a:r>
            <a:r>
              <a:rPr lang="pt-BR" sz="2400" dirty="0" err="1"/>
              <a:t>lidença</a:t>
            </a:r>
            <a:r>
              <a:rPr lang="pt-BR" sz="2400" dirty="0"/>
              <a:t> no </a:t>
            </a:r>
            <a:r>
              <a:rPr lang="pt-BR" sz="2400" dirty="0" err="1"/>
              <a:t>Raft</a:t>
            </a:r>
            <a:r>
              <a:rPr lang="pt-BR" sz="2400" dirty="0"/>
              <a:t> pode ser feita por canal. Ou seja cada canal da rede pode usar uma instância diferente do </a:t>
            </a:r>
            <a:r>
              <a:rPr lang="pt-BR" sz="2400" dirty="0" err="1"/>
              <a:t>Raft</a:t>
            </a:r>
            <a:r>
              <a:rPr lang="pt-BR" sz="2400" dirty="0"/>
              <a:t> como líder. </a:t>
            </a:r>
          </a:p>
          <a:p>
            <a:pPr marL="0" indent="0">
              <a:buNone/>
            </a:pPr>
            <a:endParaRPr lang="pt-BR" sz="2400" dirty="0"/>
          </a:p>
          <a:p>
            <a:pPr marL="0" indent="0">
              <a:buNone/>
            </a:pPr>
            <a:r>
              <a:rPr lang="pt-BR" sz="2400" dirty="0"/>
              <a:t>Neste caso, uma mesma instância de </a:t>
            </a:r>
            <a:r>
              <a:rPr lang="pt-BR" sz="2400" dirty="0" err="1"/>
              <a:t>Raft</a:t>
            </a:r>
            <a:r>
              <a:rPr lang="pt-BR" sz="2400" dirty="0"/>
              <a:t> pode ser líder para um canal de seguidor para outro.</a:t>
            </a:r>
          </a:p>
          <a:p>
            <a:pPr marL="0" indent="0">
              <a:buNone/>
            </a:pPr>
            <a:endParaRPr lang="pt-BR" sz="2400" dirty="0"/>
          </a:p>
          <a:p>
            <a:pPr marL="0" indent="0">
              <a:buNone/>
            </a:pPr>
            <a:r>
              <a:rPr lang="pt-BR" sz="2400" dirty="0"/>
              <a:t>Foi introduzido na versão 1.4.1 do </a:t>
            </a:r>
            <a:r>
              <a:rPr lang="pt-BR" sz="2400" dirty="0" err="1"/>
              <a:t>Hyperldger</a:t>
            </a:r>
            <a:r>
              <a:rPr lang="pt-BR" sz="2400" dirty="0"/>
              <a:t> </a:t>
            </a:r>
            <a:r>
              <a:rPr lang="pt-BR" sz="2400" dirty="0" err="1"/>
              <a:t>Fabric</a:t>
            </a:r>
            <a:r>
              <a:rPr lang="pt-BR" sz="2400" dirty="0"/>
              <a:t>, e na versão 1.4.3 se tornou o mecanismo de ordenação padrão do produto.</a:t>
            </a:r>
          </a:p>
          <a:p>
            <a:pPr marL="0" indent="0">
              <a:buNone/>
            </a:pPr>
            <a:endParaRPr lang="pt-BR" sz="2400" dirty="0"/>
          </a:p>
        </p:txBody>
      </p:sp>
    </p:spTree>
    <p:extLst>
      <p:ext uri="{BB962C8B-B14F-4D97-AF65-F5344CB8AC3E}">
        <p14:creationId xmlns:p14="http://schemas.microsoft.com/office/powerpoint/2010/main" val="2794394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Configurando Canal</a:t>
            </a:r>
          </a:p>
        </p:txBody>
      </p:sp>
    </p:spTree>
    <p:extLst>
      <p:ext uri="{BB962C8B-B14F-4D97-AF65-F5344CB8AC3E}">
        <p14:creationId xmlns:p14="http://schemas.microsoft.com/office/powerpoint/2010/main" val="700484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Arquivo de Configuração: </a:t>
            </a:r>
            <a:r>
              <a:rPr lang="pt-BR" dirty="0" err="1"/>
              <a:t>configtx.yaml</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4154984"/>
          </a:xfrm>
          <a:prstGeom prst="rect">
            <a:avLst/>
          </a:prstGeom>
          <a:noFill/>
        </p:spPr>
        <p:txBody>
          <a:bodyPr wrap="square" rtlCol="0">
            <a:spAutoFit/>
          </a:bodyPr>
          <a:lstStyle/>
          <a:p>
            <a:r>
              <a:rPr lang="pt-BR" sz="2400" dirty="0"/>
              <a:t>O arquivo de configuração possui propriedades importantes que precisam ser consideradas:</a:t>
            </a:r>
          </a:p>
          <a:p>
            <a:endParaRPr lang="pt-BR" sz="2400" dirty="0"/>
          </a:p>
          <a:p>
            <a:pPr marL="342900" indent="-342900">
              <a:buFont typeface="Arial" panose="020B0604020202020204" pitchFamily="34" charset="0"/>
              <a:buChar char="•"/>
            </a:pPr>
            <a:r>
              <a:rPr lang="pt-BR" sz="2400" dirty="0"/>
              <a:t>Versão: Todos os elementos de configuração possui uma versão associada</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Permissão: Toda a configuração tem uma política associada que governa quem pode e quem não pode alterar aquela configuração</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Hierarquia: O grupo de configurações principais (root / raiz) contém subgrupos e cada grupo da hierarquia contém valores e políticas. Essas políticas podem ser herdadas dos níveis mais altos (raiz) para as demais.</a:t>
            </a:r>
          </a:p>
        </p:txBody>
      </p:sp>
    </p:spTree>
    <p:extLst>
      <p:ext uri="{BB962C8B-B14F-4D97-AF65-F5344CB8AC3E}">
        <p14:creationId xmlns:p14="http://schemas.microsoft.com/office/powerpoint/2010/main" val="2812380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normAutofit fontScale="92500"/>
          </a:bodyPr>
          <a:lstStyle/>
          <a:p>
            <a:r>
              <a:rPr lang="pt-BR" dirty="0"/>
              <a:t>Exemplo de configuração de canal: </a:t>
            </a:r>
            <a:r>
              <a:rPr lang="pt-BR" dirty="0" err="1"/>
              <a:t>configtx.yaml</a:t>
            </a:r>
            <a:endParaRPr lang="pt-BR" dirty="0"/>
          </a:p>
          <a:p>
            <a:endParaRPr lang="pt-BR" dirty="0"/>
          </a:p>
        </p:txBody>
      </p:sp>
      <p:pic>
        <p:nvPicPr>
          <p:cNvPr id="4" name="Imagem 3">
            <a:extLst>
              <a:ext uri="{FF2B5EF4-FFF2-40B4-BE49-F238E27FC236}">
                <a16:creationId xmlns:a16="http://schemas.microsoft.com/office/drawing/2014/main" xmlns="" id="{AAEFE2AD-6414-614C-9A6F-EBEDF5400A1B}"/>
              </a:ext>
            </a:extLst>
          </p:cNvPr>
          <p:cNvPicPr>
            <a:picLocks noChangeAspect="1"/>
          </p:cNvPicPr>
          <p:nvPr/>
        </p:nvPicPr>
        <p:blipFill>
          <a:blip r:embed="rId3"/>
          <a:stretch>
            <a:fillRect/>
          </a:stretch>
        </p:blipFill>
        <p:spPr>
          <a:xfrm>
            <a:off x="1934262" y="1216328"/>
            <a:ext cx="7593786" cy="4425344"/>
          </a:xfrm>
          <a:prstGeom prst="rect">
            <a:avLst/>
          </a:prstGeom>
        </p:spPr>
      </p:pic>
    </p:spTree>
    <p:extLst>
      <p:ext uri="{BB962C8B-B14F-4D97-AF65-F5344CB8AC3E}">
        <p14:creationId xmlns:p14="http://schemas.microsoft.com/office/powerpoint/2010/main" val="4279170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4524AFF-B553-B446-82CB-EBFCE70D1FE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16</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1F5BF18A-7E98-4D48-AB3F-A987411B37A3}"/>
              </a:ext>
            </a:extLst>
          </p:cNvPr>
          <p:cNvSpPr>
            <a:spLocks noGrp="1"/>
          </p:cNvSpPr>
          <p:nvPr>
            <p:ph type="body" sz="quarter" idx="13"/>
          </p:nvPr>
        </p:nvSpPr>
        <p:spPr/>
        <p:txBody>
          <a:bodyPr/>
          <a:lstStyle/>
          <a:p>
            <a:r>
              <a:rPr lang="pt-BR" dirty="0"/>
              <a:t>Exemplo de configuração de organização</a:t>
            </a:r>
          </a:p>
        </p:txBody>
      </p:sp>
      <p:pic>
        <p:nvPicPr>
          <p:cNvPr id="5" name="Imagem 4">
            <a:extLst>
              <a:ext uri="{FF2B5EF4-FFF2-40B4-BE49-F238E27FC236}">
                <a16:creationId xmlns:a16="http://schemas.microsoft.com/office/drawing/2014/main" xmlns="" id="{1EBA3D0E-ACE0-8843-B2BC-B7BD125E9BC4}"/>
              </a:ext>
            </a:extLst>
          </p:cNvPr>
          <p:cNvPicPr>
            <a:picLocks noChangeAspect="1"/>
          </p:cNvPicPr>
          <p:nvPr/>
        </p:nvPicPr>
        <p:blipFill>
          <a:blip r:embed="rId2"/>
          <a:stretch>
            <a:fillRect/>
          </a:stretch>
        </p:blipFill>
        <p:spPr>
          <a:xfrm>
            <a:off x="3793325" y="954619"/>
            <a:ext cx="4605350" cy="5687568"/>
          </a:xfrm>
          <a:prstGeom prst="rect">
            <a:avLst/>
          </a:prstGeom>
        </p:spPr>
      </p:pic>
    </p:spTree>
    <p:extLst>
      <p:ext uri="{BB962C8B-B14F-4D97-AF65-F5344CB8AC3E}">
        <p14:creationId xmlns:p14="http://schemas.microsoft.com/office/powerpoint/2010/main" val="18257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D4524AFF-B553-B446-82CB-EBFCE70D1FEB}"/>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17</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1F5BF18A-7E98-4D48-AB3F-A987411B37A3}"/>
              </a:ext>
            </a:extLst>
          </p:cNvPr>
          <p:cNvSpPr>
            <a:spLocks noGrp="1"/>
          </p:cNvSpPr>
          <p:nvPr>
            <p:ph type="body" sz="quarter" idx="13"/>
          </p:nvPr>
        </p:nvSpPr>
        <p:spPr/>
        <p:txBody>
          <a:bodyPr>
            <a:normAutofit/>
          </a:bodyPr>
          <a:lstStyle/>
          <a:p>
            <a:r>
              <a:rPr lang="pt-BR" dirty="0"/>
              <a:t>Configuração de </a:t>
            </a:r>
            <a:r>
              <a:rPr lang="pt-BR" dirty="0" err="1"/>
              <a:t>Orderer</a:t>
            </a:r>
            <a:r>
              <a:rPr lang="pt-BR" dirty="0"/>
              <a:t> e </a:t>
            </a:r>
            <a:r>
              <a:rPr lang="pt-BR" dirty="0" err="1"/>
              <a:t>Application</a:t>
            </a:r>
            <a:endParaRPr lang="pt-BR" dirty="0"/>
          </a:p>
        </p:txBody>
      </p:sp>
      <p:pic>
        <p:nvPicPr>
          <p:cNvPr id="4" name="Imagem 3">
            <a:extLst>
              <a:ext uri="{FF2B5EF4-FFF2-40B4-BE49-F238E27FC236}">
                <a16:creationId xmlns:a16="http://schemas.microsoft.com/office/drawing/2014/main" xmlns="" id="{AF878DF8-D252-DB46-8B07-FEDDACA81762}"/>
              </a:ext>
            </a:extLst>
          </p:cNvPr>
          <p:cNvPicPr>
            <a:picLocks noChangeAspect="1"/>
          </p:cNvPicPr>
          <p:nvPr/>
        </p:nvPicPr>
        <p:blipFill>
          <a:blip r:embed="rId2"/>
          <a:stretch>
            <a:fillRect/>
          </a:stretch>
        </p:blipFill>
        <p:spPr>
          <a:xfrm>
            <a:off x="1030636" y="954619"/>
            <a:ext cx="2951651" cy="5522976"/>
          </a:xfrm>
          <a:prstGeom prst="rect">
            <a:avLst/>
          </a:prstGeom>
        </p:spPr>
      </p:pic>
      <p:pic>
        <p:nvPicPr>
          <p:cNvPr id="6" name="Imagem 5">
            <a:extLst>
              <a:ext uri="{FF2B5EF4-FFF2-40B4-BE49-F238E27FC236}">
                <a16:creationId xmlns:a16="http://schemas.microsoft.com/office/drawing/2014/main" xmlns="" id="{CA5D241F-6990-A141-947D-F0261B1B1A32}"/>
              </a:ext>
            </a:extLst>
          </p:cNvPr>
          <p:cNvPicPr>
            <a:picLocks noChangeAspect="1"/>
          </p:cNvPicPr>
          <p:nvPr/>
        </p:nvPicPr>
        <p:blipFill>
          <a:blip r:embed="rId3"/>
          <a:stretch>
            <a:fillRect/>
          </a:stretch>
        </p:blipFill>
        <p:spPr>
          <a:xfrm>
            <a:off x="5503672" y="1536700"/>
            <a:ext cx="4622800" cy="3784600"/>
          </a:xfrm>
          <a:prstGeom prst="rect">
            <a:avLst/>
          </a:prstGeom>
        </p:spPr>
      </p:pic>
    </p:spTree>
    <p:extLst>
      <p:ext uri="{BB962C8B-B14F-4D97-AF65-F5344CB8AC3E}">
        <p14:creationId xmlns:p14="http://schemas.microsoft.com/office/powerpoint/2010/main" val="2826967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Criando a rede / canal</a:t>
            </a:r>
          </a:p>
        </p:txBody>
      </p:sp>
    </p:spTree>
    <p:extLst>
      <p:ext uri="{BB962C8B-B14F-4D97-AF65-F5344CB8AC3E}">
        <p14:creationId xmlns:p14="http://schemas.microsoft.com/office/powerpoint/2010/main" val="391021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O que preciso para criar a rede? </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416320"/>
          </a:xfrm>
          <a:prstGeom prst="rect">
            <a:avLst/>
          </a:prstGeom>
          <a:noFill/>
        </p:spPr>
        <p:txBody>
          <a:bodyPr wrap="square" rtlCol="0">
            <a:spAutoFit/>
          </a:bodyPr>
          <a:lstStyle/>
          <a:p>
            <a:pPr marL="342900" indent="-342900">
              <a:buFont typeface="Arial" panose="020B0604020202020204" pitchFamily="34" charset="0"/>
              <a:buChar char="•"/>
            </a:pPr>
            <a:r>
              <a:rPr lang="pt-BR" sz="2400" dirty="0"/>
              <a:t>Genesis </a:t>
            </a:r>
            <a:r>
              <a:rPr lang="pt-BR" sz="2400" dirty="0" err="1"/>
              <a:t>Block</a:t>
            </a:r>
            <a:endParaRPr lang="pt-BR" sz="2400" dirty="0"/>
          </a:p>
          <a:p>
            <a:r>
              <a:rPr lang="pt-BR" sz="2400" dirty="0"/>
              <a:t>É o Bloco inicial da rede / canal que possui todas as configurações sobre permissões, consenso, consórcio, </a:t>
            </a:r>
            <a:r>
              <a:rPr lang="pt-BR" sz="2400" dirty="0" err="1"/>
              <a:t>etc</a:t>
            </a:r>
            <a:endParaRPr lang="pt-BR" sz="2400" dirty="0"/>
          </a:p>
          <a:p>
            <a:endParaRPr lang="pt-BR" sz="2400" dirty="0"/>
          </a:p>
          <a:p>
            <a:pPr marL="342900" indent="-342900">
              <a:buFont typeface="Arial" panose="020B0604020202020204" pitchFamily="34" charset="0"/>
              <a:buChar char="•"/>
            </a:pPr>
            <a:r>
              <a:rPr lang="pt-BR" sz="2400" dirty="0"/>
              <a:t>Gerando a transação para criação do canal</a:t>
            </a:r>
          </a:p>
          <a:p>
            <a:r>
              <a:rPr lang="pt-BR" sz="2400" dirty="0"/>
              <a:t>Definição inicial do Canal</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Lista dos </a:t>
            </a:r>
            <a:r>
              <a:rPr lang="pt-BR" sz="2400" dirty="0" err="1"/>
              <a:t>Peers</a:t>
            </a:r>
            <a:r>
              <a:rPr lang="pt-BR" sz="2400" dirty="0"/>
              <a:t> âncora</a:t>
            </a:r>
          </a:p>
          <a:p>
            <a:r>
              <a:rPr lang="pt-BR" sz="2400" dirty="0"/>
              <a:t>Lista dos </a:t>
            </a:r>
            <a:r>
              <a:rPr lang="pt-BR" sz="2400" dirty="0" err="1"/>
              <a:t>Peers</a:t>
            </a:r>
            <a:r>
              <a:rPr lang="pt-BR" sz="2400" dirty="0"/>
              <a:t> escolhidos como âncoras para ajudar na replicação do </a:t>
            </a:r>
            <a:r>
              <a:rPr lang="pt-BR" sz="2400" dirty="0" err="1"/>
              <a:t>Ledger</a:t>
            </a:r>
            <a:endParaRPr lang="pt-BR" sz="2400" dirty="0"/>
          </a:p>
        </p:txBody>
      </p:sp>
    </p:spTree>
    <p:extLst>
      <p:ext uri="{BB962C8B-B14F-4D97-AF65-F5344CB8AC3E}">
        <p14:creationId xmlns:p14="http://schemas.microsoft.com/office/powerpoint/2010/main" val="2223245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58B2BC-C6C4-9148-9BBF-143F4F681F11}"/>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2</a:t>
            </a:fld>
            <a:endParaRPr lang="en-US" dirty="0">
              <a:solidFill>
                <a:prstClr val="white">
                  <a:lumMod val="50000"/>
                </a:prstClr>
              </a:solidFill>
            </a:endParaRPr>
          </a:p>
        </p:txBody>
      </p:sp>
      <p:sp>
        <p:nvSpPr>
          <p:cNvPr id="3" name="Text Placeholder 2">
            <a:extLst>
              <a:ext uri="{FF2B5EF4-FFF2-40B4-BE49-F238E27FC236}">
                <a16:creationId xmlns:a16="http://schemas.microsoft.com/office/drawing/2014/main" xmlns="" id="{171BEE5F-EBC9-EA4A-B5CD-BF8CE6E591F7}"/>
              </a:ext>
            </a:extLst>
          </p:cNvPr>
          <p:cNvSpPr>
            <a:spLocks noGrp="1"/>
          </p:cNvSpPr>
          <p:nvPr>
            <p:ph type="body" sz="quarter" idx="13"/>
          </p:nvPr>
        </p:nvSpPr>
        <p:spPr/>
        <p:txBody>
          <a:bodyPr/>
          <a:lstStyle/>
          <a:p>
            <a:r>
              <a:rPr lang="en-US" dirty="0">
                <a:latin typeface="IBM Plex Sans" panose="020B0503050203000203" pitchFamily="34" charset="77"/>
              </a:rPr>
              <a:t>Agenda</a:t>
            </a:r>
          </a:p>
        </p:txBody>
      </p:sp>
      <p:sp>
        <p:nvSpPr>
          <p:cNvPr id="4" name="Text Placeholder 3">
            <a:extLst>
              <a:ext uri="{FF2B5EF4-FFF2-40B4-BE49-F238E27FC236}">
                <a16:creationId xmlns:a16="http://schemas.microsoft.com/office/drawing/2014/main" xmlns="" id="{739DBDAE-9B10-B342-A437-0A2AD53398CA}"/>
              </a:ext>
            </a:extLst>
          </p:cNvPr>
          <p:cNvSpPr>
            <a:spLocks noGrp="1"/>
          </p:cNvSpPr>
          <p:nvPr>
            <p:ph type="body" sz="quarter" idx="15"/>
          </p:nvPr>
        </p:nvSpPr>
        <p:spPr>
          <a:xfrm>
            <a:off x="166888" y="768051"/>
            <a:ext cx="9518650" cy="1250951"/>
          </a:xfrm>
        </p:spPr>
        <p:txBody>
          <a:bodyPr/>
          <a:lstStyle/>
          <a:p>
            <a:r>
              <a:rPr lang="pt-BR" dirty="0" err="1">
                <a:latin typeface="IBM Plex Sans" panose="020B0503050203000203" pitchFamily="34" charset="77"/>
              </a:rPr>
              <a:t>Orderer</a:t>
            </a:r>
            <a:r>
              <a:rPr lang="pt-BR" dirty="0">
                <a:latin typeface="IBM Plex Sans" panose="020B0503050203000203" pitchFamily="34" charset="77"/>
              </a:rPr>
              <a:t> Service</a:t>
            </a:r>
          </a:p>
          <a:p>
            <a:r>
              <a:rPr lang="pt-BR" dirty="0">
                <a:latin typeface="IBM Plex Sans" panose="020B0503050203000203" pitchFamily="34" charset="77"/>
              </a:rPr>
              <a:t>Configurando o Canal</a:t>
            </a:r>
          </a:p>
          <a:p>
            <a:r>
              <a:rPr lang="pt-BR" dirty="0">
                <a:latin typeface="IBM Plex Sans" panose="020B0503050203000203" pitchFamily="34" charset="77"/>
              </a:rPr>
              <a:t>Criando a Rede</a:t>
            </a:r>
          </a:p>
          <a:p>
            <a:r>
              <a:rPr lang="pt-BR" dirty="0">
                <a:latin typeface="IBM Plex Sans" panose="020B0503050203000203" pitchFamily="34" charset="77"/>
              </a:rPr>
              <a:t>Laboratório 3</a:t>
            </a:r>
          </a:p>
          <a:p>
            <a:endParaRPr lang="pt-BR" dirty="0">
              <a:latin typeface="IBM Plex Sans" panose="020B0503050203000203" pitchFamily="34" charset="77"/>
            </a:endParaRPr>
          </a:p>
          <a:p>
            <a:endParaRPr lang="pt-BR" dirty="0">
              <a:latin typeface="IBM Plex Sans" panose="020B0503050203000203" pitchFamily="34" charset="77"/>
            </a:endParaRPr>
          </a:p>
          <a:p>
            <a:pPr lvl="1"/>
            <a:endParaRPr lang="pt-BR" dirty="0">
              <a:latin typeface="IBM Plex Sans" panose="020B0503050203000203" pitchFamily="34" charset="77"/>
            </a:endParaRPr>
          </a:p>
          <a:p>
            <a:endParaRPr lang="pt-BR" dirty="0">
              <a:latin typeface="IBM Plex Sans" panose="020B0503050203000203" pitchFamily="34" charset="77"/>
            </a:endParaRPr>
          </a:p>
        </p:txBody>
      </p:sp>
    </p:spTree>
    <p:extLst>
      <p:ext uri="{BB962C8B-B14F-4D97-AF65-F5344CB8AC3E}">
        <p14:creationId xmlns:p14="http://schemas.microsoft.com/office/powerpoint/2010/main" val="858358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a:xfrm>
            <a:off x="427702" y="192619"/>
            <a:ext cx="9257835" cy="762000"/>
          </a:xfrm>
        </p:spPr>
        <p:txBody>
          <a:bodyPr/>
          <a:lstStyle/>
          <a:p>
            <a:r>
              <a:rPr lang="pt-BR" dirty="0"/>
              <a:t>Criando o Genesis </a:t>
            </a:r>
            <a:r>
              <a:rPr lang="pt-BR" dirty="0" err="1"/>
              <a:t>Block</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046988"/>
          </a:xfrm>
          <a:prstGeom prst="rect">
            <a:avLst/>
          </a:prstGeom>
          <a:noFill/>
        </p:spPr>
        <p:txBody>
          <a:bodyPr wrap="square" rtlCol="0">
            <a:spAutoFit/>
          </a:bodyPr>
          <a:lstStyle/>
          <a:p>
            <a:r>
              <a:rPr lang="pt-BR" sz="2400" dirty="0"/>
              <a:t>Existe um utilitário de linha de comando chamado “</a:t>
            </a:r>
            <a:r>
              <a:rPr lang="pt-BR" sz="2400" dirty="0" err="1"/>
              <a:t>configtxgen</a:t>
            </a:r>
            <a:r>
              <a:rPr lang="pt-BR" sz="2400" dirty="0"/>
              <a:t>” para geração do </a:t>
            </a:r>
            <a:r>
              <a:rPr lang="pt-BR" sz="2400" dirty="0" err="1"/>
              <a:t>genesis</a:t>
            </a:r>
            <a:r>
              <a:rPr lang="pt-BR" sz="2400" dirty="0"/>
              <a:t> </a:t>
            </a:r>
            <a:r>
              <a:rPr lang="pt-BR" sz="2400" dirty="0" err="1"/>
              <a:t>block</a:t>
            </a:r>
            <a:r>
              <a:rPr lang="pt-BR" sz="2400" dirty="0"/>
              <a:t>.</a:t>
            </a:r>
          </a:p>
          <a:p>
            <a:endParaRPr lang="pt-BR" sz="2400" dirty="0"/>
          </a:p>
          <a:p>
            <a:r>
              <a:rPr lang="pt-BR" sz="2400" dirty="0"/>
              <a:t>Ele deve ser usado combinado com o arquivo de configuração “</a:t>
            </a:r>
            <a:r>
              <a:rPr lang="pt-BR" sz="2400" dirty="0" err="1"/>
              <a:t>configtx.yaml</a:t>
            </a:r>
            <a:r>
              <a:rPr lang="pt-BR" sz="2400" dirty="0"/>
              <a:t>”</a:t>
            </a:r>
          </a:p>
          <a:p>
            <a:endParaRPr lang="pt-BR" sz="2400" dirty="0"/>
          </a:p>
          <a:p>
            <a:endParaRPr lang="pt-BR" sz="2400" dirty="0"/>
          </a:p>
          <a:p>
            <a:r>
              <a:rPr lang="pt-BR" sz="2400" dirty="0" err="1">
                <a:solidFill>
                  <a:schemeClr val="tx2">
                    <a:lumMod val="75000"/>
                  </a:schemeClr>
                </a:solidFill>
              </a:rPr>
              <a:t>configtxgen</a:t>
            </a:r>
            <a:r>
              <a:rPr lang="pt-BR" sz="2400" dirty="0">
                <a:solidFill>
                  <a:schemeClr val="tx2">
                    <a:lumMod val="75000"/>
                  </a:schemeClr>
                </a:solidFill>
              </a:rPr>
              <a:t> -profile </a:t>
            </a:r>
            <a:r>
              <a:rPr lang="pt-BR" sz="2400" dirty="0" err="1">
                <a:solidFill>
                  <a:schemeClr val="tx2">
                    <a:lumMod val="75000"/>
                  </a:schemeClr>
                </a:solidFill>
              </a:rPr>
              <a:t>ModeKafkaOrderer</a:t>
            </a:r>
            <a:r>
              <a:rPr lang="pt-BR" sz="2400" dirty="0">
                <a:solidFill>
                  <a:schemeClr val="tx2">
                    <a:lumMod val="75000"/>
                  </a:schemeClr>
                </a:solidFill>
              </a:rPr>
              <a:t> -</a:t>
            </a:r>
            <a:r>
              <a:rPr lang="pt-BR" sz="2400" dirty="0" err="1">
                <a:solidFill>
                  <a:schemeClr val="tx2">
                    <a:lumMod val="75000"/>
                  </a:schemeClr>
                </a:solidFill>
              </a:rPr>
              <a:t>channelID</a:t>
            </a:r>
            <a:r>
              <a:rPr lang="pt-BR" sz="2400" dirty="0">
                <a:solidFill>
                  <a:schemeClr val="tx2">
                    <a:lumMod val="75000"/>
                  </a:schemeClr>
                </a:solidFill>
              </a:rPr>
              <a:t> </a:t>
            </a:r>
            <a:r>
              <a:rPr lang="pt-BR" sz="2400" dirty="0" err="1">
                <a:solidFill>
                  <a:schemeClr val="tx2">
                    <a:lumMod val="75000"/>
                  </a:schemeClr>
                </a:solidFill>
              </a:rPr>
              <a:t>ibm</a:t>
            </a:r>
            <a:r>
              <a:rPr lang="pt-BR" sz="2400" dirty="0">
                <a:solidFill>
                  <a:schemeClr val="tx2">
                    <a:lumMod val="75000"/>
                  </a:schemeClr>
                </a:solidFill>
              </a:rPr>
              <a:t>-system-</a:t>
            </a:r>
            <a:r>
              <a:rPr lang="pt-BR" sz="2400" dirty="0" err="1">
                <a:solidFill>
                  <a:schemeClr val="tx2">
                    <a:lumMod val="75000"/>
                  </a:schemeClr>
                </a:solidFill>
              </a:rPr>
              <a:t>channel</a:t>
            </a:r>
            <a:r>
              <a:rPr lang="pt-BR" sz="2400" dirty="0">
                <a:solidFill>
                  <a:schemeClr val="tx2">
                    <a:lumMod val="75000"/>
                  </a:schemeClr>
                </a:solidFill>
              </a:rPr>
              <a:t> -</a:t>
            </a:r>
            <a:r>
              <a:rPr lang="pt-BR" sz="2400" dirty="0" err="1">
                <a:solidFill>
                  <a:schemeClr val="tx2">
                    <a:lumMod val="75000"/>
                  </a:schemeClr>
                </a:solidFill>
              </a:rPr>
              <a:t>outputBlock</a:t>
            </a:r>
            <a:r>
              <a:rPr lang="pt-BR" sz="2400" dirty="0">
                <a:solidFill>
                  <a:schemeClr val="tx2">
                    <a:lumMod val="75000"/>
                  </a:schemeClr>
                </a:solidFill>
              </a:rPr>
              <a:t> </a:t>
            </a:r>
            <a:r>
              <a:rPr lang="pt-BR" sz="2400" dirty="0" err="1">
                <a:solidFill>
                  <a:schemeClr val="tx2">
                    <a:lumMod val="75000"/>
                  </a:schemeClr>
                </a:solidFill>
              </a:rPr>
              <a:t>genesis.block</a:t>
            </a:r>
            <a:endParaRPr lang="pt-BR" sz="2400" dirty="0">
              <a:solidFill>
                <a:schemeClr val="tx2">
                  <a:lumMod val="75000"/>
                </a:schemeClr>
              </a:solidFill>
            </a:endParaRPr>
          </a:p>
        </p:txBody>
      </p:sp>
    </p:spTree>
    <p:extLst>
      <p:ext uri="{BB962C8B-B14F-4D97-AF65-F5344CB8AC3E}">
        <p14:creationId xmlns:p14="http://schemas.microsoft.com/office/powerpoint/2010/main" val="203574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a:xfrm>
            <a:off x="427702" y="192619"/>
            <a:ext cx="9257835" cy="762000"/>
          </a:xfrm>
        </p:spPr>
        <p:txBody>
          <a:bodyPr/>
          <a:lstStyle/>
          <a:p>
            <a:r>
              <a:rPr lang="pt-BR" dirty="0"/>
              <a:t>Criando a transação de criação do canal</a:t>
            </a:r>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246769"/>
          </a:xfrm>
          <a:prstGeom prst="rect">
            <a:avLst/>
          </a:prstGeom>
          <a:noFill/>
        </p:spPr>
        <p:txBody>
          <a:bodyPr wrap="square" rtlCol="0">
            <a:spAutoFit/>
          </a:bodyPr>
          <a:lstStyle/>
          <a:p>
            <a:r>
              <a:rPr lang="pt-BR" sz="2400" dirty="0"/>
              <a:t>O mesmo utilitário usado para o </a:t>
            </a:r>
            <a:r>
              <a:rPr lang="pt-BR" sz="2400" dirty="0" err="1"/>
              <a:t>genesis</a:t>
            </a:r>
            <a:r>
              <a:rPr lang="pt-BR" sz="2400" dirty="0"/>
              <a:t> </a:t>
            </a:r>
            <a:r>
              <a:rPr lang="pt-BR" sz="2400" dirty="0" err="1"/>
              <a:t>block</a:t>
            </a:r>
            <a:r>
              <a:rPr lang="pt-BR" sz="2400" dirty="0"/>
              <a:t> “</a:t>
            </a:r>
            <a:r>
              <a:rPr lang="pt-BR" sz="2400" dirty="0" err="1"/>
              <a:t>configtxgen</a:t>
            </a:r>
            <a:r>
              <a:rPr lang="pt-BR" sz="2400" dirty="0"/>
              <a:t>”, será usado para a geração da transação que cria o canal</a:t>
            </a:r>
          </a:p>
          <a:p>
            <a:endParaRPr lang="pt-BR" sz="2400" dirty="0"/>
          </a:p>
          <a:p>
            <a:r>
              <a:rPr lang="pt-BR" sz="2400" dirty="0"/>
              <a:t>Ele deve ser usado combinado com o arquivo de configuração “</a:t>
            </a:r>
            <a:r>
              <a:rPr lang="pt-BR" sz="2400" dirty="0" err="1"/>
              <a:t>configtx.yaml</a:t>
            </a:r>
            <a:r>
              <a:rPr lang="pt-BR" sz="2400" dirty="0"/>
              <a:t>”</a:t>
            </a:r>
          </a:p>
          <a:p>
            <a:endParaRPr lang="pt-BR" sz="2400" dirty="0"/>
          </a:p>
          <a:p>
            <a:r>
              <a:rPr lang="pt-BR" sz="2000" dirty="0" err="1">
                <a:solidFill>
                  <a:schemeClr val="tx2">
                    <a:lumMod val="75000"/>
                  </a:schemeClr>
                </a:solidFill>
              </a:rPr>
              <a:t>configtxgen</a:t>
            </a:r>
            <a:r>
              <a:rPr lang="pt-BR" sz="2000" dirty="0">
                <a:solidFill>
                  <a:schemeClr val="tx2">
                    <a:lumMod val="75000"/>
                  </a:schemeClr>
                </a:solidFill>
              </a:rPr>
              <a:t> -profile </a:t>
            </a:r>
            <a:r>
              <a:rPr lang="pt-BR" sz="2000" dirty="0" err="1">
                <a:solidFill>
                  <a:schemeClr val="tx2">
                    <a:lumMod val="75000"/>
                  </a:schemeClr>
                </a:solidFill>
              </a:rPr>
              <a:t>ModeKafkaChannel</a:t>
            </a:r>
            <a:r>
              <a:rPr lang="pt-BR" sz="2000" dirty="0">
                <a:solidFill>
                  <a:schemeClr val="tx2">
                    <a:lumMod val="75000"/>
                  </a:schemeClr>
                </a:solidFill>
              </a:rPr>
              <a:t> -</a:t>
            </a:r>
            <a:r>
              <a:rPr lang="pt-BR" sz="2000" dirty="0" err="1">
                <a:solidFill>
                  <a:schemeClr val="tx2">
                    <a:lumMod val="75000"/>
                  </a:schemeClr>
                </a:solidFill>
              </a:rPr>
              <a:t>outputCreateChannelTx</a:t>
            </a:r>
            <a:r>
              <a:rPr lang="pt-BR" sz="2000" dirty="0">
                <a:solidFill>
                  <a:schemeClr val="tx2">
                    <a:lumMod val="75000"/>
                  </a:schemeClr>
                </a:solidFill>
              </a:rPr>
              <a:t> </a:t>
            </a:r>
            <a:r>
              <a:rPr lang="pt-BR" sz="2000" dirty="0" err="1">
                <a:solidFill>
                  <a:schemeClr val="tx2">
                    <a:lumMod val="75000"/>
                  </a:schemeClr>
                </a:solidFill>
              </a:rPr>
              <a:t>channel.tx</a:t>
            </a:r>
            <a:r>
              <a:rPr lang="pt-BR" sz="2000" dirty="0">
                <a:solidFill>
                  <a:schemeClr val="tx2">
                    <a:lumMod val="75000"/>
                  </a:schemeClr>
                </a:solidFill>
              </a:rPr>
              <a:t> -</a:t>
            </a:r>
            <a:r>
              <a:rPr lang="pt-BR" sz="2000" dirty="0" err="1">
                <a:solidFill>
                  <a:schemeClr val="tx2">
                    <a:lumMod val="75000"/>
                  </a:schemeClr>
                </a:solidFill>
              </a:rPr>
              <a:t>channelID</a:t>
            </a:r>
            <a:r>
              <a:rPr lang="pt-BR" sz="2000" dirty="0">
                <a:solidFill>
                  <a:schemeClr val="tx2">
                    <a:lumMod val="75000"/>
                  </a:schemeClr>
                </a:solidFill>
              </a:rPr>
              <a:t> meu-canal</a:t>
            </a:r>
          </a:p>
        </p:txBody>
      </p:sp>
    </p:spTree>
    <p:extLst>
      <p:ext uri="{BB962C8B-B14F-4D97-AF65-F5344CB8AC3E}">
        <p14:creationId xmlns:p14="http://schemas.microsoft.com/office/powerpoint/2010/main" val="3898321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a:xfrm>
            <a:off x="427702" y="192619"/>
            <a:ext cx="9257835" cy="762000"/>
          </a:xfrm>
        </p:spPr>
        <p:txBody>
          <a:bodyPr/>
          <a:lstStyle/>
          <a:p>
            <a:r>
              <a:rPr lang="pt-BR" dirty="0"/>
              <a:t>Gerando a lista dos </a:t>
            </a:r>
            <a:r>
              <a:rPr lang="pt-BR" dirty="0" err="1"/>
              <a:t>Peers</a:t>
            </a:r>
            <a:r>
              <a:rPr lang="pt-BR" dirty="0"/>
              <a:t> âncoras</a:t>
            </a:r>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554545"/>
          </a:xfrm>
          <a:prstGeom prst="rect">
            <a:avLst/>
          </a:prstGeom>
          <a:noFill/>
        </p:spPr>
        <p:txBody>
          <a:bodyPr wrap="square" rtlCol="0">
            <a:spAutoFit/>
          </a:bodyPr>
          <a:lstStyle/>
          <a:p>
            <a:r>
              <a:rPr lang="pt-BR" sz="2400" dirty="0"/>
              <a:t>O mesmo utilitário usado para o </a:t>
            </a:r>
            <a:r>
              <a:rPr lang="pt-BR" sz="2400" dirty="0" err="1"/>
              <a:t>genesis</a:t>
            </a:r>
            <a:r>
              <a:rPr lang="pt-BR" sz="2400" dirty="0"/>
              <a:t> </a:t>
            </a:r>
            <a:r>
              <a:rPr lang="pt-BR" sz="2400" dirty="0" err="1"/>
              <a:t>block</a:t>
            </a:r>
            <a:r>
              <a:rPr lang="pt-BR" sz="2400" dirty="0"/>
              <a:t> “</a:t>
            </a:r>
            <a:r>
              <a:rPr lang="pt-BR" sz="2400" dirty="0" err="1"/>
              <a:t>configtxgen</a:t>
            </a:r>
            <a:r>
              <a:rPr lang="pt-BR" sz="2400" dirty="0"/>
              <a:t>”, será usado para a geração da lista dos </a:t>
            </a:r>
            <a:r>
              <a:rPr lang="pt-BR" sz="2400" dirty="0" err="1"/>
              <a:t>Peers</a:t>
            </a:r>
            <a:r>
              <a:rPr lang="pt-BR" sz="2400" dirty="0"/>
              <a:t> âncoras</a:t>
            </a:r>
          </a:p>
          <a:p>
            <a:endParaRPr lang="pt-BR" sz="2400" dirty="0"/>
          </a:p>
          <a:p>
            <a:r>
              <a:rPr lang="pt-BR" sz="2400" dirty="0"/>
              <a:t>Ele deve ser usado combinado com o arquivo de configuração “</a:t>
            </a:r>
            <a:r>
              <a:rPr lang="pt-BR" sz="2400" dirty="0" err="1"/>
              <a:t>configtx.yaml</a:t>
            </a:r>
            <a:r>
              <a:rPr lang="pt-BR" sz="2400" dirty="0"/>
              <a:t>”</a:t>
            </a:r>
          </a:p>
          <a:p>
            <a:endParaRPr lang="pt-BR" sz="2400" dirty="0"/>
          </a:p>
          <a:p>
            <a:r>
              <a:rPr lang="pt-BR" sz="2000" dirty="0">
                <a:solidFill>
                  <a:schemeClr val="tx2">
                    <a:lumMod val="75000"/>
                  </a:schemeClr>
                </a:solidFill>
              </a:rPr>
              <a:t>$DIRATUAL/bin/</a:t>
            </a:r>
            <a:r>
              <a:rPr lang="pt-BR" sz="2000" dirty="0" err="1">
                <a:solidFill>
                  <a:schemeClr val="tx2">
                    <a:lumMod val="75000"/>
                  </a:schemeClr>
                </a:solidFill>
              </a:rPr>
              <a:t>configtxgen</a:t>
            </a:r>
            <a:r>
              <a:rPr lang="pt-BR" sz="2000" dirty="0">
                <a:solidFill>
                  <a:schemeClr val="tx2">
                    <a:lumMod val="75000"/>
                  </a:schemeClr>
                </a:solidFill>
              </a:rPr>
              <a:t> -profile </a:t>
            </a:r>
            <a:r>
              <a:rPr lang="pt-BR" sz="2000" dirty="0" err="1">
                <a:solidFill>
                  <a:schemeClr val="tx2">
                    <a:lumMod val="75000"/>
                  </a:schemeClr>
                </a:solidFill>
              </a:rPr>
              <a:t>ModeKafkaChannel</a:t>
            </a:r>
            <a:r>
              <a:rPr lang="pt-BR" sz="2000" dirty="0">
                <a:solidFill>
                  <a:schemeClr val="tx2">
                    <a:lumMod val="75000"/>
                  </a:schemeClr>
                </a:solidFill>
              </a:rPr>
              <a:t> -</a:t>
            </a:r>
            <a:r>
              <a:rPr lang="pt-BR" sz="2000" dirty="0" err="1">
                <a:solidFill>
                  <a:schemeClr val="tx2">
                    <a:lumMod val="75000"/>
                  </a:schemeClr>
                </a:solidFill>
              </a:rPr>
              <a:t>outputAnchorPeersUpdate</a:t>
            </a:r>
            <a:r>
              <a:rPr lang="pt-BR" sz="2000" dirty="0">
                <a:solidFill>
                  <a:schemeClr val="tx2">
                    <a:lumMod val="75000"/>
                  </a:schemeClr>
                </a:solidFill>
              </a:rPr>
              <a:t> </a:t>
            </a:r>
            <a:r>
              <a:rPr lang="pt-BR" sz="2000" dirty="0" err="1">
                <a:solidFill>
                  <a:schemeClr val="tx2">
                    <a:lumMod val="75000"/>
                  </a:schemeClr>
                </a:solidFill>
              </a:rPr>
              <a:t>ibmanchors.tx</a:t>
            </a:r>
            <a:r>
              <a:rPr lang="pt-BR" sz="2000" dirty="0">
                <a:solidFill>
                  <a:schemeClr val="tx2">
                    <a:lumMod val="75000"/>
                  </a:schemeClr>
                </a:solidFill>
              </a:rPr>
              <a:t> -</a:t>
            </a:r>
            <a:r>
              <a:rPr lang="pt-BR" sz="2000" dirty="0" err="1">
                <a:solidFill>
                  <a:schemeClr val="tx2">
                    <a:lumMod val="75000"/>
                  </a:schemeClr>
                </a:solidFill>
              </a:rPr>
              <a:t>channelID</a:t>
            </a:r>
            <a:r>
              <a:rPr lang="pt-BR" sz="2000" dirty="0">
                <a:solidFill>
                  <a:schemeClr val="tx2">
                    <a:lumMod val="75000"/>
                  </a:schemeClr>
                </a:solidFill>
              </a:rPr>
              <a:t> meu-canal -</a:t>
            </a:r>
            <a:r>
              <a:rPr lang="pt-BR" sz="2000" dirty="0" err="1">
                <a:solidFill>
                  <a:schemeClr val="tx2">
                    <a:lumMod val="75000"/>
                  </a:schemeClr>
                </a:solidFill>
              </a:rPr>
              <a:t>asOrg</a:t>
            </a:r>
            <a:r>
              <a:rPr lang="pt-BR" sz="2000" dirty="0">
                <a:solidFill>
                  <a:schemeClr val="tx2">
                    <a:lumMod val="75000"/>
                  </a:schemeClr>
                </a:solidFill>
              </a:rPr>
              <a:t> </a:t>
            </a:r>
            <a:r>
              <a:rPr lang="pt-BR" sz="2000" dirty="0" err="1">
                <a:solidFill>
                  <a:schemeClr val="tx2">
                    <a:lumMod val="75000"/>
                  </a:schemeClr>
                </a:solidFill>
              </a:rPr>
              <a:t>ibm</a:t>
            </a:r>
            <a:endParaRPr lang="pt-BR" sz="2000" dirty="0">
              <a:solidFill>
                <a:schemeClr val="tx2">
                  <a:lumMod val="75000"/>
                </a:schemeClr>
              </a:solidFill>
            </a:endParaRPr>
          </a:p>
        </p:txBody>
      </p:sp>
    </p:spTree>
    <p:extLst>
      <p:ext uri="{BB962C8B-B14F-4D97-AF65-F5344CB8AC3E}">
        <p14:creationId xmlns:p14="http://schemas.microsoft.com/office/powerpoint/2010/main" val="3659034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Laboratório 03</a:t>
            </a:r>
          </a:p>
        </p:txBody>
      </p:sp>
    </p:spTree>
    <p:extLst>
      <p:ext uri="{BB962C8B-B14F-4D97-AF65-F5344CB8AC3E}">
        <p14:creationId xmlns:p14="http://schemas.microsoft.com/office/powerpoint/2010/main" val="2276132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Laboratório 3</a:t>
            </a:r>
          </a:p>
          <a:p>
            <a:endParaRPr lang="pt-BR" dirty="0"/>
          </a:p>
        </p:txBody>
      </p:sp>
      <p:sp>
        <p:nvSpPr>
          <p:cNvPr id="8" name="CaixaDeTexto 7">
            <a:extLst>
              <a:ext uri="{FF2B5EF4-FFF2-40B4-BE49-F238E27FC236}">
                <a16:creationId xmlns:a16="http://schemas.microsoft.com/office/drawing/2014/main" xmlns="" id="{843BDD9D-40A4-FC4F-B6B3-0F2A77457C76}"/>
              </a:ext>
            </a:extLst>
          </p:cNvPr>
          <p:cNvSpPr txBox="1"/>
          <p:nvPr/>
        </p:nvSpPr>
        <p:spPr>
          <a:xfrm>
            <a:off x="461147" y="1419816"/>
            <a:ext cx="10463015" cy="2308324"/>
          </a:xfrm>
          <a:prstGeom prst="rect">
            <a:avLst/>
          </a:prstGeom>
          <a:noFill/>
        </p:spPr>
        <p:txBody>
          <a:bodyPr wrap="square" rtlCol="0">
            <a:spAutoFit/>
          </a:bodyPr>
          <a:lstStyle/>
          <a:p>
            <a:pPr marL="285750" indent="-285750">
              <a:buFont typeface="Arial" panose="020B0604020202020204" pitchFamily="34" charset="0"/>
              <a:buChar char="•"/>
            </a:pPr>
            <a:r>
              <a:rPr lang="pt-BR" b="1" dirty="0"/>
              <a:t>Configurar a rede / Network para o </a:t>
            </a:r>
            <a:r>
              <a:rPr lang="pt-BR" b="1" dirty="0" err="1"/>
              <a:t>Blockchain</a:t>
            </a:r>
            <a:endParaRPr lang="pt-BR" b="1" dirty="0"/>
          </a:p>
          <a:p>
            <a:pPr marL="285750" indent="-285750">
              <a:buFont typeface="Arial" panose="020B0604020202020204" pitchFamily="34" charset="0"/>
              <a:buChar char="•"/>
            </a:pPr>
            <a:r>
              <a:rPr lang="pt-BR" b="1" dirty="0"/>
              <a:t>Configurar o Consensus para nosso primeiro canal</a:t>
            </a:r>
          </a:p>
          <a:p>
            <a:pPr marL="285750" indent="-285750">
              <a:buFont typeface="Arial" panose="020B0604020202020204" pitchFamily="34" charset="0"/>
              <a:buChar char="•"/>
            </a:pPr>
            <a:r>
              <a:rPr lang="pt-BR" b="1" dirty="0"/>
              <a:t>Criar o Genesis </a:t>
            </a:r>
            <a:r>
              <a:rPr lang="pt-BR" b="1" dirty="0" err="1"/>
              <a:t>block</a:t>
            </a:r>
            <a:endParaRPr lang="pt-BR" b="1" dirty="0"/>
          </a:p>
          <a:p>
            <a:pPr marL="285750" indent="-285750">
              <a:buFont typeface="Arial" panose="020B0604020202020204" pitchFamily="34" charset="0"/>
              <a:buChar char="•"/>
            </a:pPr>
            <a:r>
              <a:rPr lang="pt-BR" b="1" dirty="0"/>
              <a:t>Gerar a transação para criação do Canal</a:t>
            </a:r>
          </a:p>
          <a:p>
            <a:pPr marL="285750" indent="-285750">
              <a:buFont typeface="Arial" panose="020B0604020202020204" pitchFamily="34" charset="0"/>
              <a:buChar char="•"/>
            </a:pPr>
            <a:r>
              <a:rPr lang="pt-BR" b="1" dirty="0"/>
              <a:t>Gerar a lista de </a:t>
            </a:r>
            <a:r>
              <a:rPr lang="pt-BR" b="1" dirty="0" err="1"/>
              <a:t>Peers</a:t>
            </a:r>
            <a:r>
              <a:rPr lang="pt-BR" b="1" dirty="0"/>
              <a:t> âncora</a:t>
            </a:r>
          </a:p>
          <a:p>
            <a:pPr marL="285750" indent="-285750">
              <a:buFont typeface="Arial" panose="020B0604020202020204" pitchFamily="34" charset="0"/>
              <a:buChar char="•"/>
            </a:pPr>
            <a:r>
              <a:rPr lang="pt-BR" b="1" dirty="0"/>
              <a:t>Criar 3 instâncias de </a:t>
            </a:r>
            <a:r>
              <a:rPr lang="pt-BR" b="1" dirty="0" err="1"/>
              <a:t>Ordering</a:t>
            </a:r>
            <a:r>
              <a:rPr lang="pt-BR" b="1" dirty="0"/>
              <a:t> baseado em Kafka</a:t>
            </a:r>
          </a:p>
          <a:p>
            <a:pPr marL="285750" indent="-285750">
              <a:buFont typeface="Arial" panose="020B0604020202020204" pitchFamily="34" charset="0"/>
              <a:buChar char="•"/>
            </a:pPr>
            <a:endParaRPr lang="pt-BR" b="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12200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err="1">
                <a:latin typeface="IBM Plex Sans" panose="020B0503050203000203" pitchFamily="34" charset="77"/>
              </a:rPr>
              <a:t>Orderer</a:t>
            </a:r>
            <a:r>
              <a:rPr lang="pt-BR" dirty="0">
                <a:latin typeface="IBM Plex Sans" panose="020B0503050203000203" pitchFamily="34" charset="77"/>
              </a:rPr>
              <a:t> Service</a:t>
            </a:r>
          </a:p>
        </p:txBody>
      </p:sp>
    </p:spTree>
    <p:extLst>
      <p:ext uri="{BB962C8B-B14F-4D97-AF65-F5344CB8AC3E}">
        <p14:creationId xmlns:p14="http://schemas.microsoft.com/office/powerpoint/2010/main" val="194315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Orderer</a:t>
            </a:r>
            <a:r>
              <a:rPr lang="pt-BR" dirty="0"/>
              <a:t> Service</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416320"/>
          </a:xfrm>
          <a:prstGeom prst="rect">
            <a:avLst/>
          </a:prstGeom>
          <a:noFill/>
        </p:spPr>
        <p:txBody>
          <a:bodyPr wrap="square" rtlCol="0">
            <a:spAutoFit/>
          </a:bodyPr>
          <a:lstStyle/>
          <a:p>
            <a:r>
              <a:rPr lang="pt-BR" sz="2400" dirty="0"/>
              <a:t>É o componente da solução responsável por organizar todas as transações endossadas em blocos e enviar para os </a:t>
            </a:r>
            <a:r>
              <a:rPr lang="pt-BR" sz="2400" dirty="0" err="1"/>
              <a:t>Peers</a:t>
            </a:r>
            <a:r>
              <a:rPr lang="pt-BR" sz="2400" dirty="0"/>
              <a:t> adicionarem ao </a:t>
            </a:r>
            <a:r>
              <a:rPr lang="pt-BR" sz="2400" dirty="0" err="1"/>
              <a:t>Ledger</a:t>
            </a:r>
            <a:endParaRPr lang="pt-BR" sz="2400" dirty="0"/>
          </a:p>
          <a:p>
            <a:endParaRPr lang="pt-BR" sz="2400" dirty="0"/>
          </a:p>
          <a:p>
            <a:r>
              <a:rPr lang="pt-BR" sz="2400" dirty="0"/>
              <a:t>Esse processo é chamado Consenso, e a implementação do </a:t>
            </a:r>
            <a:r>
              <a:rPr lang="pt-BR" sz="2400" dirty="0" err="1"/>
              <a:t>Hyperledger</a:t>
            </a:r>
            <a:r>
              <a:rPr lang="pt-BR" sz="2400" dirty="0"/>
              <a:t> </a:t>
            </a:r>
            <a:r>
              <a:rPr lang="pt-BR" sz="2400" dirty="0" err="1"/>
              <a:t>Fabric</a:t>
            </a:r>
            <a:r>
              <a:rPr lang="pt-BR" sz="2400" dirty="0"/>
              <a:t> é a “</a:t>
            </a:r>
            <a:r>
              <a:rPr lang="pt-BR" sz="2400" dirty="0" err="1"/>
              <a:t>Deterministic</a:t>
            </a:r>
            <a:r>
              <a:rPr lang="pt-BR" sz="2400" dirty="0"/>
              <a:t>”</a:t>
            </a:r>
          </a:p>
          <a:p>
            <a:endParaRPr lang="pt-BR" sz="2400" dirty="0"/>
          </a:p>
          <a:p>
            <a:r>
              <a:rPr lang="pt-BR" sz="2400" dirty="0"/>
              <a:t>Outras implementações de </a:t>
            </a:r>
            <a:r>
              <a:rPr lang="pt-BR" sz="2400" dirty="0" err="1"/>
              <a:t>blockchain</a:t>
            </a:r>
            <a:r>
              <a:rPr lang="pt-BR" sz="2400" dirty="0"/>
              <a:t>, como </a:t>
            </a:r>
            <a:r>
              <a:rPr lang="pt-BR" sz="2400" dirty="0" err="1"/>
              <a:t>Etherium</a:t>
            </a:r>
            <a:r>
              <a:rPr lang="pt-BR" sz="2400" dirty="0"/>
              <a:t> usam mecanismo de consenso diferente como “</a:t>
            </a:r>
            <a:r>
              <a:rPr lang="pt-BR" sz="2400" dirty="0" err="1"/>
              <a:t>probabilistic</a:t>
            </a:r>
            <a:r>
              <a:rPr lang="pt-BR" sz="2400" dirty="0"/>
              <a:t>”</a:t>
            </a:r>
          </a:p>
          <a:p>
            <a:endParaRPr lang="pt-BR" sz="2400" dirty="0"/>
          </a:p>
        </p:txBody>
      </p:sp>
    </p:spTree>
    <p:extLst>
      <p:ext uri="{BB962C8B-B14F-4D97-AF65-F5344CB8AC3E}">
        <p14:creationId xmlns:p14="http://schemas.microsoft.com/office/powerpoint/2010/main" val="35483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Orderer</a:t>
            </a:r>
            <a:r>
              <a:rPr lang="pt-BR" dirty="0"/>
              <a:t> nodes e configuração de canal</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046988"/>
          </a:xfrm>
          <a:prstGeom prst="rect">
            <a:avLst/>
          </a:prstGeom>
          <a:noFill/>
        </p:spPr>
        <p:txBody>
          <a:bodyPr wrap="square" rtlCol="0">
            <a:spAutoFit/>
          </a:bodyPr>
          <a:lstStyle/>
          <a:p>
            <a:r>
              <a:rPr lang="pt-BR" sz="2400" dirty="0"/>
              <a:t>Além do papel de ordenar as transações, organiza-las em blocos e fazer o broadcast para os </a:t>
            </a:r>
            <a:r>
              <a:rPr lang="pt-BR" sz="2400" dirty="0" err="1"/>
              <a:t>peers</a:t>
            </a:r>
            <a:r>
              <a:rPr lang="pt-BR" sz="2400" dirty="0"/>
              <a:t>, o </a:t>
            </a:r>
            <a:r>
              <a:rPr lang="pt-BR" sz="2400" dirty="0" err="1"/>
              <a:t>orderer</a:t>
            </a:r>
            <a:r>
              <a:rPr lang="pt-BR" sz="2400" dirty="0"/>
              <a:t> node possui outras atribuições:</a:t>
            </a:r>
          </a:p>
          <a:p>
            <a:endParaRPr lang="pt-BR" sz="2400" dirty="0"/>
          </a:p>
          <a:p>
            <a:pPr marL="342900" indent="-342900">
              <a:buFont typeface="Arial" panose="020B0604020202020204" pitchFamily="34" charset="0"/>
              <a:buChar char="•"/>
            </a:pPr>
            <a:r>
              <a:rPr lang="pt-BR" sz="2400" dirty="0"/>
              <a:t>Mantém uma lista de todas as organizações que são permitidas a criarem canais (chamada de consórcio)</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Esta lista só pode ser mantida / atualizada / gerenciada pelo administrador do nó de </a:t>
            </a:r>
            <a:r>
              <a:rPr lang="pt-BR" sz="2400" dirty="0" err="1"/>
              <a:t>orderer</a:t>
            </a:r>
            <a:endParaRPr lang="pt-BR" sz="2400" dirty="0"/>
          </a:p>
        </p:txBody>
      </p:sp>
    </p:spTree>
    <p:extLst>
      <p:ext uri="{BB962C8B-B14F-4D97-AF65-F5344CB8AC3E}">
        <p14:creationId xmlns:p14="http://schemas.microsoft.com/office/powerpoint/2010/main" val="1348475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normAutofit fontScale="85000" lnSpcReduction="10000"/>
          </a:bodyPr>
          <a:lstStyle/>
          <a:p>
            <a:r>
              <a:rPr lang="pt-BR" dirty="0"/>
              <a:t>Fluxo de transação: Fase 1 – Proposta de Transação</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3284761" cy="4031873"/>
          </a:xfrm>
          <a:prstGeom prst="rect">
            <a:avLst/>
          </a:prstGeom>
          <a:noFill/>
        </p:spPr>
        <p:txBody>
          <a:bodyPr wrap="square" rtlCol="0">
            <a:spAutoFit/>
          </a:bodyPr>
          <a:lstStyle/>
          <a:p>
            <a:r>
              <a:rPr lang="pt-BR" sz="1600" dirty="0"/>
              <a:t>Uma aplicação cliente envia uma proposta de transação para um ou mais </a:t>
            </a:r>
            <a:r>
              <a:rPr lang="pt-BR" sz="1600" dirty="0" err="1"/>
              <a:t>Peers</a:t>
            </a:r>
            <a:r>
              <a:rPr lang="pt-BR" sz="1600" dirty="0"/>
              <a:t> da rede. </a:t>
            </a:r>
          </a:p>
          <a:p>
            <a:endParaRPr lang="pt-BR" sz="1600" dirty="0"/>
          </a:p>
          <a:p>
            <a:r>
              <a:rPr lang="pt-BR" sz="1600" dirty="0"/>
              <a:t>A Transação é processada (ainda como simulação) sem alterar o </a:t>
            </a:r>
            <a:r>
              <a:rPr lang="pt-BR" sz="1600" dirty="0" err="1"/>
              <a:t>ledger</a:t>
            </a:r>
            <a:r>
              <a:rPr lang="pt-BR" sz="1600" dirty="0"/>
              <a:t>, e seu resultado é validado pelos </a:t>
            </a:r>
            <a:r>
              <a:rPr lang="pt-BR" sz="1600" dirty="0" err="1"/>
              <a:t>Peers</a:t>
            </a:r>
            <a:r>
              <a:rPr lang="pt-BR" sz="1600" dirty="0"/>
              <a:t> que tem a função de fazer o endosso</a:t>
            </a:r>
          </a:p>
          <a:p>
            <a:endParaRPr lang="pt-BR" sz="1600" dirty="0"/>
          </a:p>
          <a:p>
            <a:r>
              <a:rPr lang="pt-BR" sz="1600" dirty="0"/>
              <a:t>A transação endossada é devolvida a aplicação cliente e ela envia essa transação para o sistema de ordenação</a:t>
            </a:r>
          </a:p>
          <a:p>
            <a:endParaRPr lang="pt-BR" sz="1600" dirty="0"/>
          </a:p>
          <a:p>
            <a:endParaRPr lang="pt-BR" sz="1600" dirty="0"/>
          </a:p>
        </p:txBody>
      </p:sp>
      <p:pic>
        <p:nvPicPr>
          <p:cNvPr id="5" name="Imagem 4">
            <a:extLst>
              <a:ext uri="{FF2B5EF4-FFF2-40B4-BE49-F238E27FC236}">
                <a16:creationId xmlns:a16="http://schemas.microsoft.com/office/drawing/2014/main" xmlns="" id="{B5B611EE-CB2B-B14E-B971-51A5E83B3B3D}"/>
              </a:ext>
            </a:extLst>
          </p:cNvPr>
          <p:cNvPicPr>
            <a:picLocks noChangeAspect="1"/>
          </p:cNvPicPr>
          <p:nvPr/>
        </p:nvPicPr>
        <p:blipFill>
          <a:blip r:embed="rId3"/>
          <a:stretch>
            <a:fillRect/>
          </a:stretch>
        </p:blipFill>
        <p:spPr>
          <a:xfrm>
            <a:off x="3743555" y="1800430"/>
            <a:ext cx="8290188" cy="3074799"/>
          </a:xfrm>
          <a:prstGeom prst="rect">
            <a:avLst/>
          </a:prstGeom>
        </p:spPr>
      </p:pic>
    </p:spTree>
    <p:extLst>
      <p:ext uri="{BB962C8B-B14F-4D97-AF65-F5344CB8AC3E}">
        <p14:creationId xmlns:p14="http://schemas.microsoft.com/office/powerpoint/2010/main" val="131942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normAutofit fontScale="92500"/>
          </a:bodyPr>
          <a:lstStyle/>
          <a:p>
            <a:r>
              <a:rPr lang="pt-BR" dirty="0"/>
              <a:t>Fluxo de transação: Fase 2 – Ordena e empacota</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308324"/>
          </a:xfrm>
          <a:prstGeom prst="rect">
            <a:avLst/>
          </a:prstGeom>
          <a:noFill/>
        </p:spPr>
        <p:txBody>
          <a:bodyPr wrap="square" rtlCol="0">
            <a:spAutoFit/>
          </a:bodyPr>
          <a:lstStyle/>
          <a:p>
            <a:r>
              <a:rPr lang="pt-BR" sz="2400" dirty="0"/>
              <a:t>Nesta etapa o sistema de ordenação recebe a transação endossada da aplicação cliente que esta propondo a transação e ordena ela com as demais por ordem de chegada, até atingir o limite que cabe em um bloco.</a:t>
            </a:r>
          </a:p>
          <a:p>
            <a:endParaRPr lang="pt-BR" sz="2400" dirty="0"/>
          </a:p>
          <a:p>
            <a:endParaRPr lang="pt-BR" sz="2400" dirty="0"/>
          </a:p>
          <a:p>
            <a:endParaRPr lang="pt-BR" sz="2400" dirty="0"/>
          </a:p>
        </p:txBody>
      </p:sp>
      <p:pic>
        <p:nvPicPr>
          <p:cNvPr id="5" name="Imagem 4">
            <a:extLst>
              <a:ext uri="{FF2B5EF4-FFF2-40B4-BE49-F238E27FC236}">
                <a16:creationId xmlns:a16="http://schemas.microsoft.com/office/drawing/2014/main" xmlns="" id="{6FEF03D9-DEBD-8B4A-B298-0C5AA4EFDA13}"/>
              </a:ext>
            </a:extLst>
          </p:cNvPr>
          <p:cNvPicPr>
            <a:picLocks noChangeAspect="1"/>
          </p:cNvPicPr>
          <p:nvPr/>
        </p:nvPicPr>
        <p:blipFill>
          <a:blip r:embed="rId3"/>
          <a:stretch>
            <a:fillRect/>
          </a:stretch>
        </p:blipFill>
        <p:spPr>
          <a:xfrm>
            <a:off x="2466630" y="2944368"/>
            <a:ext cx="7258739" cy="2931414"/>
          </a:xfrm>
          <a:prstGeom prst="rect">
            <a:avLst/>
          </a:prstGeom>
        </p:spPr>
      </p:pic>
    </p:spTree>
    <p:extLst>
      <p:ext uri="{BB962C8B-B14F-4D97-AF65-F5344CB8AC3E}">
        <p14:creationId xmlns:p14="http://schemas.microsoft.com/office/powerpoint/2010/main" val="2088944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normAutofit fontScale="92500"/>
          </a:bodyPr>
          <a:lstStyle/>
          <a:p>
            <a:r>
              <a:rPr lang="pt-BR" dirty="0"/>
              <a:t>Fluxo de transação: Fase 3 – Validação e </a:t>
            </a:r>
            <a:r>
              <a:rPr lang="pt-BR" dirty="0" err="1"/>
              <a:t>commit</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1200329"/>
          </a:xfrm>
          <a:prstGeom prst="rect">
            <a:avLst/>
          </a:prstGeom>
          <a:noFill/>
        </p:spPr>
        <p:txBody>
          <a:bodyPr wrap="square" rtlCol="0">
            <a:spAutoFit/>
          </a:bodyPr>
          <a:lstStyle/>
          <a:p>
            <a:r>
              <a:rPr lang="pt-BR" sz="2400" dirty="0"/>
              <a:t>Atingido o limite de transações por bloco o sistema de ordenação cria um bloco com esse conjunto de transações e envia a todos os </a:t>
            </a:r>
            <a:r>
              <a:rPr lang="pt-BR" sz="2400" dirty="0" err="1"/>
              <a:t>Peers</a:t>
            </a:r>
            <a:r>
              <a:rPr lang="pt-BR" sz="2400" dirty="0"/>
              <a:t> associados ao canal para que seja atualizado o </a:t>
            </a:r>
            <a:r>
              <a:rPr lang="pt-BR" sz="2400" dirty="0" err="1"/>
              <a:t>ledger</a:t>
            </a:r>
            <a:endParaRPr lang="pt-BR" sz="2400" dirty="0"/>
          </a:p>
        </p:txBody>
      </p:sp>
      <p:pic>
        <p:nvPicPr>
          <p:cNvPr id="4" name="Imagem 3">
            <a:extLst>
              <a:ext uri="{FF2B5EF4-FFF2-40B4-BE49-F238E27FC236}">
                <a16:creationId xmlns:a16="http://schemas.microsoft.com/office/drawing/2014/main" xmlns="" id="{620CCCB2-E51C-4941-8773-F35A4962FC78}"/>
              </a:ext>
            </a:extLst>
          </p:cNvPr>
          <p:cNvPicPr>
            <a:picLocks noChangeAspect="1"/>
          </p:cNvPicPr>
          <p:nvPr/>
        </p:nvPicPr>
        <p:blipFill>
          <a:blip r:embed="rId3"/>
          <a:stretch>
            <a:fillRect/>
          </a:stretch>
        </p:blipFill>
        <p:spPr>
          <a:xfrm>
            <a:off x="1607566" y="2829306"/>
            <a:ext cx="9232900" cy="3467100"/>
          </a:xfrm>
          <a:prstGeom prst="rect">
            <a:avLst/>
          </a:prstGeom>
        </p:spPr>
      </p:pic>
    </p:spTree>
    <p:extLst>
      <p:ext uri="{BB962C8B-B14F-4D97-AF65-F5344CB8AC3E}">
        <p14:creationId xmlns:p14="http://schemas.microsoft.com/office/powerpoint/2010/main" val="323616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normAutofit/>
          </a:bodyPr>
          <a:lstStyle/>
          <a:p>
            <a:r>
              <a:rPr lang="pt-BR" dirty="0"/>
              <a:t>Implementações de </a:t>
            </a:r>
            <a:r>
              <a:rPr lang="pt-BR" dirty="0" err="1"/>
              <a:t>Ordering</a:t>
            </a:r>
            <a:r>
              <a:rPr lang="pt-BR" dirty="0"/>
              <a:t> Services</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046988"/>
          </a:xfrm>
          <a:prstGeom prst="rect">
            <a:avLst/>
          </a:prstGeom>
          <a:noFill/>
        </p:spPr>
        <p:txBody>
          <a:bodyPr wrap="square" rtlCol="0">
            <a:spAutoFit/>
          </a:bodyPr>
          <a:lstStyle/>
          <a:p>
            <a:r>
              <a:rPr lang="pt-BR" sz="2400" dirty="0" err="1"/>
              <a:t>Hyperledger</a:t>
            </a:r>
            <a:r>
              <a:rPr lang="pt-BR" sz="2400" dirty="0"/>
              <a:t> </a:t>
            </a:r>
            <a:r>
              <a:rPr lang="pt-BR" sz="2400" dirty="0" err="1"/>
              <a:t>Fabric</a:t>
            </a:r>
            <a:r>
              <a:rPr lang="pt-BR" sz="2400" dirty="0"/>
              <a:t> é baseado em modularidade, e inclusive para </a:t>
            </a:r>
            <a:r>
              <a:rPr lang="pt-BR" sz="2400" dirty="0" err="1"/>
              <a:t>ordering</a:t>
            </a:r>
            <a:r>
              <a:rPr lang="pt-BR" sz="2400" dirty="0"/>
              <a:t> servisse você pode escolher qual implementação plugar na sua solução:</a:t>
            </a:r>
          </a:p>
          <a:p>
            <a:endParaRPr lang="pt-BR" sz="2400" dirty="0"/>
          </a:p>
          <a:p>
            <a:pPr marL="342900" indent="-342900">
              <a:buFont typeface="Arial" panose="020B0604020202020204" pitchFamily="34" charset="0"/>
              <a:buChar char="•"/>
            </a:pPr>
            <a:r>
              <a:rPr lang="pt-BR" sz="2400" dirty="0"/>
              <a:t>Solo</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a:t>Kafka</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r>
              <a:rPr lang="pt-BR" sz="2400" dirty="0" err="1"/>
              <a:t>Raft</a:t>
            </a:r>
            <a:endParaRPr lang="pt-BR" sz="2400" dirty="0"/>
          </a:p>
        </p:txBody>
      </p:sp>
    </p:spTree>
    <p:extLst>
      <p:ext uri="{BB962C8B-B14F-4D97-AF65-F5344CB8AC3E}">
        <p14:creationId xmlns:p14="http://schemas.microsoft.com/office/powerpoint/2010/main" val="3853814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588_IBM_Blockchain_MasterTemplate_101717 (1)">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Test">
      <a:majorFont>
        <a:latin typeface="IBM Plex Sans"/>
        <a:ea typeface=""/>
        <a:cs typeface=""/>
      </a:majorFont>
      <a:minorFont>
        <a:latin typeface="IBM Plex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marL="457200" marR="0" indent="-457200" algn="l" defTabSz="12700" rtl="0" fontAlgn="auto" latinLnBrk="0" hangingPunct="0">
          <a:lnSpc>
            <a:spcPct val="120000"/>
          </a:lnSpc>
          <a:spcAft>
            <a:spcPts val="0"/>
          </a:spcAft>
          <a:buClrTx/>
          <a:buSzTx/>
          <a:buFont typeface=".AppleSystemUIFont" charset="-12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2800" b="0" i="0" u="none" strike="noStrike" cap="none" spc="0" normalizeH="0" baseline="0" dirty="0" err="1" smtClean="0">
            <a:ln>
              <a:noFill/>
            </a:ln>
            <a:effectLst/>
            <a:uFillTx/>
            <a:ea typeface="IBM Plex Sans"/>
            <a:cs typeface="IBM Plex Sans"/>
            <a:sym typeface="IBM Plex Sans"/>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di-apex-template-pptx (Plex) - 01223018" id="{306EA119-0B15-9E4E-A962-432F146E9B46}" vid="{4641315D-7F9C-964B-987B-5699F4F3EF8A}"/>
    </a:ext>
  </a:extLst>
</a:theme>
</file>

<file path=ppt/theme/theme3.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tandard Theme">
  <a:themeElements>
    <a:clrScheme name="IBM">
      <a:dk1>
        <a:srgbClr val="191919"/>
      </a:dk1>
      <a:lt1>
        <a:srgbClr val="FFFFFF"/>
      </a:lt1>
      <a:dk2>
        <a:srgbClr val="364D6E"/>
      </a:dk2>
      <a:lt2>
        <a:srgbClr val="6D6E70"/>
      </a:lt2>
      <a:accent1>
        <a:srgbClr val="364D6E"/>
      </a:accent1>
      <a:accent2>
        <a:srgbClr val="4C6C9C"/>
      </a:accent2>
      <a:accent3>
        <a:srgbClr val="6F8DB9"/>
      </a:accent3>
      <a:accent4>
        <a:srgbClr val="9DB1CF"/>
      </a:accent4>
      <a:accent5>
        <a:srgbClr val="C3CFE1"/>
      </a:accent5>
      <a:accent6>
        <a:srgbClr val="DFE5EF"/>
      </a:accent6>
      <a:hlink>
        <a:srgbClr val="F19027"/>
      </a:hlink>
      <a:folHlink>
        <a:srgbClr val="FBE5D6"/>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CFCE"/>
        </a:solidFill>
        <a:ln w="9525">
          <a:solidFill>
            <a:srgbClr val="D0CFCE"/>
          </a:solidFill>
        </a:ln>
        <a:effectLst/>
      </a:spPr>
      <a:bodyPr tIns="90000" bIns="90000" rtlCol="0" anchor="ctr" anchorCtr="0"/>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extLst>
    <a:ext uri="{05A4C25C-085E-4340-85A3-A5531E510DB2}">
      <thm15:themeFamily xmlns:thm15="http://schemas.microsoft.com/office/thememl/2012/main" name="blank.potx" id="{98392168-8DB2-48E3-954A-E67A120DAF6C}" vid="{F1724622-ED47-404F-95A5-51F4FEA5C66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35882</TotalTime>
  <Words>1138</Words>
  <Application>Microsoft Office PowerPoint</Application>
  <PresentationFormat>Widescreen</PresentationFormat>
  <Paragraphs>148</Paragraphs>
  <Slides>24</Slides>
  <Notes>13</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24</vt:i4>
      </vt:variant>
    </vt:vector>
  </HeadingPairs>
  <TitlesOfParts>
    <vt:vector size="40" baseType="lpstr">
      <vt:lpstr>.AppleSystemUIFont</vt:lpstr>
      <vt:lpstr>Arial</vt:lpstr>
      <vt:lpstr>Arial Regular</vt:lpstr>
      <vt:lpstr>Calibri</vt:lpstr>
      <vt:lpstr>Helvetica Neue</vt:lpstr>
      <vt:lpstr>HelvNeue Roman for IBM</vt:lpstr>
      <vt:lpstr>IBM Plex Sans</vt:lpstr>
      <vt:lpstr>IBM Plex Sans Light</vt:lpstr>
      <vt:lpstr>IBM Plex Sans SemiBold</vt:lpstr>
      <vt:lpstr>Symbol</vt:lpstr>
      <vt:lpstr>Wingdings</vt:lpstr>
      <vt:lpstr>7588_IBM_Blockchain_MasterTemplate_101717 (1)</vt:lpstr>
      <vt:lpstr>Apex Plex (Light)</vt:lpstr>
      <vt:lpstr>7588_IBM_Blockchain_MasterTemplate_101017</vt:lpstr>
      <vt:lpstr>Standard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HARRISON</dc:creator>
  <cp:lastModifiedBy>RICARDO SARTORI</cp:lastModifiedBy>
  <cp:revision>455</cp:revision>
  <dcterms:created xsi:type="dcterms:W3CDTF">2018-10-29T03:30:24Z</dcterms:created>
  <dcterms:modified xsi:type="dcterms:W3CDTF">2019-10-16T14:49:33Z</dcterms:modified>
</cp:coreProperties>
</file>